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7"/>
    <p:restoredTop sz="96327"/>
  </p:normalViewPr>
  <p:slideViewPr>
    <p:cSldViewPr snapToGrid="0">
      <p:cViewPr varScale="1">
        <p:scale>
          <a:sx n="125" d="100"/>
          <a:sy n="125" d="100"/>
        </p:scale>
        <p:origin x="16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6C1BB-F7AC-EA4C-A8C9-2F7179C657E8}" type="datetimeFigureOut">
              <a:rPr lang="en-US" smtClean="0"/>
              <a:t>3/19/23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BAF1D11E-FE00-FC40-BE80-41175517A18F}"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0879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6C1BB-F7AC-EA4C-A8C9-2F7179C657E8}" type="datetimeFigureOut">
              <a:rPr lang="en-US" smtClean="0"/>
              <a:t>3/19/23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160350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6C1BB-F7AC-EA4C-A8C9-2F7179C657E8}" type="datetimeFigureOut">
              <a:rPr lang="en-US" smtClean="0"/>
              <a:t>3/19/23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83163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6C1BB-F7AC-EA4C-A8C9-2F7179C657E8}" type="datetimeFigureOut">
              <a:rPr lang="en-US" smtClean="0"/>
              <a:t>3/19/23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1D11E-FE00-FC40-BE80-41175517A18F}"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2773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E6C1BB-F7AC-EA4C-A8C9-2F7179C657E8}" type="datetimeFigureOut">
              <a:rPr lang="en-US" smtClean="0"/>
              <a:t>3/19/23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317836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E6C1BB-F7AC-EA4C-A8C9-2F7179C657E8}" type="datetimeFigureOut">
              <a:rPr lang="en-US" smtClean="0"/>
              <a:t>3/19/23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1D11E-FE00-FC40-BE80-41175517A18F}"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1023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E6C1BB-F7AC-EA4C-A8C9-2F7179C657E8}" type="datetimeFigureOut">
              <a:rPr lang="en-US" smtClean="0"/>
              <a:t>3/19/23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375957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E6C1BB-F7AC-EA4C-A8C9-2F7179C657E8}" type="datetimeFigureOut">
              <a:rPr lang="en-US" smtClean="0"/>
              <a:t>3/19/23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F1D11E-FE00-FC40-BE80-41175517A18F}"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9261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8E6C1BB-F7AC-EA4C-A8C9-2F7179C657E8}" type="datetimeFigureOut">
              <a:rPr lang="en-US" smtClean="0"/>
              <a:t>3/19/23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150228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E6C1BB-F7AC-EA4C-A8C9-2F7179C657E8}" type="datetimeFigureOut">
              <a:rPr lang="en-US" smtClean="0"/>
              <a:t>3/19/23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284781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E6C1BB-F7AC-EA4C-A8C9-2F7179C657E8}" type="datetimeFigureOut">
              <a:rPr lang="en-US" smtClean="0"/>
              <a:t>3/19/23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1D11E-FE00-FC40-BE80-41175517A18F}" type="slidenum">
              <a:rPr lang="en-US" smtClean="0"/>
              <a:t>‹#›</a:t>
            </a:fld>
            <a:endParaRPr lang="en-US"/>
          </a:p>
        </p:txBody>
      </p:sp>
    </p:spTree>
    <p:extLst>
      <p:ext uri="{BB962C8B-B14F-4D97-AF65-F5344CB8AC3E}">
        <p14:creationId xmlns:p14="http://schemas.microsoft.com/office/powerpoint/2010/main" val="46565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8E6C1BB-F7AC-EA4C-A8C9-2F7179C657E8}" type="datetimeFigureOut">
              <a:rPr lang="en-US" smtClean="0"/>
              <a:t>3/19/23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BAF1D11E-FE00-FC40-BE80-41175517A18F}"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572307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A4C4-8AEE-DF7C-A2A9-71CA5D7CC0BE}"/>
              </a:ext>
            </a:extLst>
          </p:cNvPr>
          <p:cNvSpPr>
            <a:spLocks noGrp="1"/>
          </p:cNvSpPr>
          <p:nvPr>
            <p:ph type="ctrTitle"/>
          </p:nvPr>
        </p:nvSpPr>
        <p:spPr>
          <a:xfrm>
            <a:off x="1077362" y="384773"/>
            <a:ext cx="7831248" cy="4002032"/>
          </a:xfrm>
        </p:spPr>
        <p:txBody>
          <a:bodyPr>
            <a:noAutofit/>
          </a:bodyPr>
          <a:lstStyle/>
          <a:p>
            <a:pPr algn="ctr"/>
            <a:r>
              <a:rPr lang="en-US" sz="4400" b="1" dirty="0">
                <a:latin typeface="Lucida Bright" panose="02040602050505020304" pitchFamily="18" charset="77"/>
              </a:rPr>
              <a:t>UCM</a:t>
            </a:r>
            <a:br>
              <a:rPr lang="en-US" sz="4400" b="1" dirty="0">
                <a:latin typeface="Lucida Bright" panose="02040602050505020304" pitchFamily="18" charset="77"/>
              </a:rPr>
            </a:br>
            <a:r>
              <a:rPr lang="en-US" sz="2000" b="0" i="0" dirty="0" err="1">
                <a:solidFill>
                  <a:schemeClr val="tx2"/>
                </a:solidFill>
                <a:effectLst/>
                <a:latin typeface="-apple-system"/>
              </a:rPr>
              <a:t>Máster</a:t>
            </a:r>
            <a:r>
              <a:rPr lang="en-US" sz="2000" b="0" i="0" dirty="0">
                <a:solidFill>
                  <a:schemeClr val="tx2"/>
                </a:solidFill>
                <a:effectLst/>
                <a:latin typeface="-apple-system"/>
              </a:rPr>
              <a:t> Big Data y Business Analytics</a:t>
            </a:r>
            <a:br>
              <a:rPr lang="en-US" sz="2000" b="0" i="0" dirty="0">
                <a:solidFill>
                  <a:schemeClr val="tx2"/>
                </a:solidFill>
                <a:effectLst/>
                <a:latin typeface="-apple-system"/>
              </a:rPr>
            </a:br>
            <a:br>
              <a:rPr lang="en-US" sz="4400" b="1" dirty="0">
                <a:latin typeface="Lucida Bright" panose="02040602050505020304" pitchFamily="18" charset="77"/>
              </a:rPr>
            </a:br>
            <a:r>
              <a:rPr lang="en-US" sz="3600" b="1" dirty="0">
                <a:latin typeface="Lucida Bright" panose="02040602050505020304" pitchFamily="18" charset="77"/>
              </a:rPr>
              <a:t>Proyecto: Bases de </a:t>
            </a:r>
            <a:r>
              <a:rPr lang="en-US" sz="3600" b="1" dirty="0" err="1">
                <a:latin typeface="Lucida Bright" panose="02040602050505020304" pitchFamily="18" charset="77"/>
              </a:rPr>
              <a:t>Datos</a:t>
            </a:r>
            <a:r>
              <a:rPr lang="en-US" sz="3600" b="1" dirty="0">
                <a:latin typeface="Lucida Bright" panose="02040602050505020304" pitchFamily="18" charset="77"/>
              </a:rPr>
              <a:t> No SQL</a:t>
            </a:r>
            <a:br>
              <a:rPr lang="en-US" sz="3600" b="1" dirty="0">
                <a:latin typeface="Lucida Bright" panose="02040602050505020304" pitchFamily="18" charset="77"/>
              </a:rPr>
            </a:br>
            <a:r>
              <a:rPr lang="en-US" sz="2000" b="0" i="0" dirty="0" err="1">
                <a:solidFill>
                  <a:schemeClr val="tx2"/>
                </a:solidFill>
                <a:effectLst/>
                <a:latin typeface="-apple-system"/>
              </a:rPr>
              <a:t>Catedratico</a:t>
            </a:r>
            <a:r>
              <a:rPr lang="en-US" sz="2000" b="0" i="0" dirty="0">
                <a:solidFill>
                  <a:schemeClr val="tx2"/>
                </a:solidFill>
                <a:effectLst/>
                <a:latin typeface="-apple-system"/>
              </a:rPr>
              <a:t>: Álvaro Bravo</a:t>
            </a:r>
            <a:endParaRPr lang="en-US" sz="4400" b="1" dirty="0">
              <a:latin typeface="Lucida Bright" panose="02040602050505020304" pitchFamily="18" charset="77"/>
            </a:endParaRPr>
          </a:p>
        </p:txBody>
      </p:sp>
      <p:sp>
        <p:nvSpPr>
          <p:cNvPr id="3" name="Subtitle 2">
            <a:extLst>
              <a:ext uri="{FF2B5EF4-FFF2-40B4-BE49-F238E27FC236}">
                <a16:creationId xmlns:a16="http://schemas.microsoft.com/office/drawing/2014/main" id="{C70F142A-92EC-7A53-F081-AE68F6A5F77A}"/>
              </a:ext>
            </a:extLst>
          </p:cNvPr>
          <p:cNvSpPr>
            <a:spLocks noGrp="1"/>
          </p:cNvSpPr>
          <p:nvPr>
            <p:ph type="subTitle" idx="1"/>
          </p:nvPr>
        </p:nvSpPr>
        <p:spPr>
          <a:xfrm>
            <a:off x="2334846" y="3429000"/>
            <a:ext cx="4887758" cy="1622834"/>
          </a:xfrm>
        </p:spPr>
        <p:txBody>
          <a:bodyPr>
            <a:normAutofit lnSpcReduction="10000"/>
          </a:bodyPr>
          <a:lstStyle/>
          <a:p>
            <a:pPr algn="ctr">
              <a:lnSpc>
                <a:spcPct val="90000"/>
              </a:lnSpc>
            </a:pPr>
            <a:r>
              <a:rPr lang="en-US" sz="1800" dirty="0" err="1">
                <a:latin typeface="Lucida Bright" panose="02040602050505020304" pitchFamily="18" charset="77"/>
              </a:rPr>
              <a:t>Presentado</a:t>
            </a:r>
            <a:r>
              <a:rPr lang="en-US" sz="1800" dirty="0">
                <a:latin typeface="Lucida Bright" panose="02040602050505020304" pitchFamily="18" charset="77"/>
              </a:rPr>
              <a:t> </a:t>
            </a:r>
            <a:r>
              <a:rPr lang="en-US" sz="1800" dirty="0" err="1">
                <a:latin typeface="Lucida Bright" panose="02040602050505020304" pitchFamily="18" charset="77"/>
              </a:rPr>
              <a:t>por</a:t>
            </a:r>
            <a:endParaRPr lang="en-US" sz="1800" dirty="0">
              <a:latin typeface="Lucida Bright" panose="02040602050505020304" pitchFamily="18" charset="77"/>
            </a:endParaRPr>
          </a:p>
          <a:p>
            <a:pPr algn="ctr">
              <a:lnSpc>
                <a:spcPct val="90000"/>
              </a:lnSpc>
            </a:pPr>
            <a:r>
              <a:rPr lang="en-US" sz="2400" b="1" i="0" dirty="0">
                <a:latin typeface="Lucida Bright" panose="02040602050505020304" pitchFamily="18" charset="77"/>
              </a:rPr>
              <a:t>Skarleth Melissa </a:t>
            </a:r>
            <a:r>
              <a:rPr lang="en-US" sz="2400" b="1" i="0" dirty="0" err="1">
                <a:latin typeface="Lucida Bright" panose="02040602050505020304" pitchFamily="18" charset="77"/>
              </a:rPr>
              <a:t>Motiño</a:t>
            </a:r>
            <a:r>
              <a:rPr lang="en-US" sz="2400" b="1" i="0" dirty="0">
                <a:latin typeface="Lucida Bright" panose="02040602050505020304" pitchFamily="18" charset="77"/>
              </a:rPr>
              <a:t> Flores</a:t>
            </a:r>
          </a:p>
          <a:p>
            <a:pPr algn="ctr">
              <a:lnSpc>
                <a:spcPct val="90000"/>
              </a:lnSpc>
            </a:pPr>
            <a:r>
              <a:rPr lang="en-US" sz="1800" dirty="0" err="1">
                <a:latin typeface="Lucida Bright" panose="02040602050505020304" pitchFamily="18" charset="77"/>
              </a:rPr>
              <a:t>skarlethgm@gmail.com</a:t>
            </a:r>
            <a:r>
              <a:rPr lang="en-US" sz="1800" dirty="0">
                <a:latin typeface="Lucida Bright" panose="02040602050505020304" pitchFamily="18" charset="77"/>
              </a:rPr>
              <a:t> </a:t>
            </a:r>
          </a:p>
          <a:p>
            <a:pPr algn="ctr">
              <a:lnSpc>
                <a:spcPct val="90000"/>
              </a:lnSpc>
            </a:pPr>
            <a:r>
              <a:rPr lang="en-US" sz="1800" dirty="0" err="1">
                <a:latin typeface="Lucida Bright" panose="02040602050505020304" pitchFamily="18" charset="77"/>
              </a:rPr>
              <a:t>smotino@ucm.edu</a:t>
            </a:r>
            <a:endParaRPr lang="en-US" dirty="0">
              <a:latin typeface="Lucida Bright" panose="02040602050505020304" pitchFamily="18" charset="77"/>
            </a:endParaRPr>
          </a:p>
        </p:txBody>
      </p:sp>
      <p:pic>
        <p:nvPicPr>
          <p:cNvPr id="6" name="Picture 5" descr="Logo&#10;&#10;Description automatically generated">
            <a:extLst>
              <a:ext uri="{FF2B5EF4-FFF2-40B4-BE49-F238E27FC236}">
                <a16:creationId xmlns:a16="http://schemas.microsoft.com/office/drawing/2014/main" id="{26E3CCAE-C967-BDCA-780F-4F8720CD9933}"/>
              </a:ext>
            </a:extLst>
          </p:cNvPr>
          <p:cNvPicPr>
            <a:picLocks noChangeAspect="1"/>
          </p:cNvPicPr>
          <p:nvPr/>
        </p:nvPicPr>
        <p:blipFill>
          <a:blip r:embed="rId2"/>
          <a:stretch>
            <a:fillRect/>
          </a:stretch>
        </p:blipFill>
        <p:spPr>
          <a:xfrm>
            <a:off x="9598086" y="217109"/>
            <a:ext cx="2084044" cy="2352391"/>
          </a:xfrm>
          <a:prstGeom prst="rect">
            <a:avLst/>
          </a:prstGeom>
        </p:spPr>
      </p:pic>
    </p:spTree>
    <p:extLst>
      <p:ext uri="{BB962C8B-B14F-4D97-AF65-F5344CB8AC3E}">
        <p14:creationId xmlns:p14="http://schemas.microsoft.com/office/powerpoint/2010/main" val="211133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0" y="808056"/>
            <a:ext cx="9619747" cy="546611"/>
          </a:xfrm>
        </p:spPr>
        <p:txBody>
          <a:bodyPr anchor="t">
            <a:noAutofit/>
          </a:bodyPr>
          <a:lstStyle/>
          <a:p>
            <a:pPr algn="l"/>
            <a:r>
              <a:rPr lang="en-US" sz="1400" dirty="0">
                <a:solidFill>
                  <a:schemeClr val="tx2"/>
                </a:solidFill>
                <a:latin typeface="Lucida Bright" panose="02040602050505020304" pitchFamily="18" charset="77"/>
              </a:rPr>
              <a:t>11.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reciente</a:t>
            </a:r>
            <a:r>
              <a:rPr lang="en-US" sz="1400" dirty="0">
                <a:solidFill>
                  <a:schemeClr val="tx2"/>
                </a:solidFill>
                <a:latin typeface="Lucida Bright" panose="02040602050505020304" pitchFamily="18" charset="77"/>
              </a:rPr>
              <a:t> / actual que </a:t>
            </a:r>
            <a:r>
              <a:rPr lang="en-US" sz="1400" dirty="0" err="1">
                <a:solidFill>
                  <a:schemeClr val="tx2"/>
                </a:solidFill>
                <a:latin typeface="Lucida Bright" panose="02040602050505020304" pitchFamily="18" charset="77"/>
              </a:rPr>
              <a:t>tenemos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todas</a:t>
            </a:r>
            <a:r>
              <a:rPr lang="en-US" sz="1400" dirty="0">
                <a:solidFill>
                  <a:schemeClr val="tx2"/>
                </a:solidFill>
                <a:latin typeface="Lucida Bright" panose="02040602050505020304" pitchFamily="18" charset="77"/>
              </a:rPr>
              <a:t> las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Se </a:t>
            </a:r>
            <a:r>
              <a:rPr lang="en-US" sz="1400" dirty="0" err="1">
                <a:solidFill>
                  <a:schemeClr val="tx2"/>
                </a:solidFill>
                <a:latin typeface="Lucida Bright" panose="02040602050505020304" pitchFamily="18" charset="77"/>
              </a:rPr>
              <a:t>muestra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una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salida</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ejemplo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resultado</a:t>
            </a:r>
            <a:r>
              <a:rPr lang="en-US" sz="1400" dirty="0">
                <a:solidFill>
                  <a:schemeClr val="tx2"/>
                </a:solidFill>
                <a:latin typeface="Lucida Bright" panose="02040602050505020304" pitchFamily="18" charset="77"/>
              </a:rPr>
              <a:t> es </a:t>
            </a:r>
            <a:r>
              <a:rPr lang="en-US" sz="1400" dirty="0" err="1">
                <a:solidFill>
                  <a:schemeClr val="tx2"/>
                </a:solidFill>
                <a:latin typeface="Lucida Bright" panose="02040602050505020304" pitchFamily="18" charset="77"/>
              </a:rPr>
              <a:t>erróneo</a:t>
            </a:r>
            <a:r>
              <a:rPr lang="en-US" sz="14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2031307" y="3828875"/>
            <a:ext cx="9906693" cy="579967"/>
          </a:xfrm>
        </p:spPr>
        <p:txBody>
          <a:bodyPr anchor="ctr">
            <a:normAutofit/>
          </a:bodyPr>
          <a:lstStyle/>
          <a:p>
            <a:r>
              <a:rPr lang="en-US" sz="1200" dirty="0">
                <a:solidFill>
                  <a:schemeClr val="tx2"/>
                </a:solidFill>
                <a:latin typeface="Lucida Bright" panose="02040602050505020304" pitchFamily="18" charset="77"/>
              </a:rPr>
              <a:t>12. </a:t>
            </a:r>
            <a:r>
              <a:rPr lang="en-US" sz="1200" dirty="0" err="1">
                <a:solidFill>
                  <a:schemeClr val="tx2"/>
                </a:solidFill>
                <a:latin typeface="Lucida Bright" panose="02040602050505020304" pitchFamily="18" charset="77"/>
              </a:rPr>
              <a:t>Contar</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cuántas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películas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han</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salido</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en</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los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últimos</a:t>
            </a:r>
            <a:r>
              <a:rPr lang="en-US" sz="1200" dirty="0">
                <a:solidFill>
                  <a:schemeClr val="tx2"/>
                </a:solidFill>
                <a:latin typeface="Lucida Bright" panose="02040602050505020304" pitchFamily="18" charset="77"/>
              </a:rPr>
              <a:t> 20 </a:t>
            </a:r>
            <a:r>
              <a:rPr lang="en-US" sz="1200" dirty="0" err="1">
                <a:solidFill>
                  <a:schemeClr val="tx2"/>
                </a:solidFill>
                <a:latin typeface="Lucida Bright" panose="02040602050505020304" pitchFamily="18" charset="77"/>
              </a:rPr>
              <a:t>años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Debe</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hacerse</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desde</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el</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último</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año</a:t>
            </a:r>
            <a:r>
              <a:rPr lang="en-US" sz="1200" dirty="0">
                <a:solidFill>
                  <a:schemeClr val="tx2"/>
                </a:solidFill>
                <a:latin typeface="Lucida Bright" panose="02040602050505020304" pitchFamily="18" charset="77"/>
              </a:rPr>
              <a:t> que se </a:t>
            </a:r>
            <a:r>
              <a:rPr lang="en-US" sz="1200" dirty="0" err="1">
                <a:solidFill>
                  <a:schemeClr val="tx2"/>
                </a:solidFill>
                <a:latin typeface="Lucida Bright" panose="02040602050505020304" pitchFamily="18" charset="77"/>
              </a:rPr>
              <a:t>tienen</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registradas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películas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en</a:t>
            </a:r>
            <a:r>
              <a:rPr lang="en-US" sz="1200" dirty="0">
                <a:solidFill>
                  <a:schemeClr val="tx2"/>
                </a:solidFill>
                <a:latin typeface="Lucida Bright" panose="02040602050505020304" pitchFamily="18" charset="77"/>
              </a:rPr>
              <a:t> la </a:t>
            </a:r>
            <a:r>
              <a:rPr lang="en-US" sz="1200" dirty="0" err="1">
                <a:solidFill>
                  <a:schemeClr val="tx2"/>
                </a:solidFill>
                <a:latin typeface="Lucida Bright" panose="02040602050505020304" pitchFamily="18" charset="77"/>
              </a:rPr>
              <a:t>colección</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mostrando</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el</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resultado</a:t>
            </a:r>
            <a:r>
              <a:rPr lang="en-US" sz="1200" dirty="0">
                <a:solidFill>
                  <a:schemeClr val="tx2"/>
                </a:solidFill>
                <a:latin typeface="Lucida Bright" panose="02040602050505020304" pitchFamily="18" charset="77"/>
              </a:rPr>
              <a:t> total de </a:t>
            </a:r>
            <a:r>
              <a:rPr lang="en-US" sz="1200" dirty="0" err="1">
                <a:solidFill>
                  <a:schemeClr val="tx2"/>
                </a:solidFill>
                <a:latin typeface="Lucida Bright" panose="02040602050505020304" pitchFamily="18" charset="77"/>
              </a:rPr>
              <a:t>esos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años</a:t>
            </a:r>
            <a:r>
              <a:rPr lang="en-US" sz="1200" dirty="0">
                <a:solidFill>
                  <a:schemeClr val="tx2"/>
                </a:solidFill>
                <a:latin typeface="Lucida Bright" panose="02040602050505020304" pitchFamily="18" charset="77"/>
              </a:rPr>
              <a:t>. Se </a:t>
            </a:r>
            <a:r>
              <a:rPr lang="en-US" sz="1200" dirty="0" err="1">
                <a:solidFill>
                  <a:schemeClr val="tx2"/>
                </a:solidFill>
                <a:latin typeface="Lucida Bright" panose="02040602050505020304" pitchFamily="18" charset="77"/>
              </a:rPr>
              <a:t>debe</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hacer</a:t>
            </a:r>
            <a:r>
              <a:rPr lang="en-US" sz="1200" dirty="0">
                <a:solidFill>
                  <a:schemeClr val="tx2"/>
                </a:solidFill>
                <a:latin typeface="Lucida Bright" panose="02040602050505020304" pitchFamily="18" charset="77"/>
              </a:rPr>
              <a:t> con </a:t>
            </a:r>
            <a:r>
              <a:rPr lang="en-US" sz="1200" dirty="0" err="1">
                <a:solidFill>
                  <a:schemeClr val="tx2"/>
                </a:solidFill>
                <a:latin typeface="Lucida Bright" panose="02040602050505020304" pitchFamily="18" charset="77"/>
              </a:rPr>
              <a:t>el</a:t>
            </a:r>
            <a:r>
              <a:rPr lang="en-US" sz="1200" dirty="0">
                <a:solidFill>
                  <a:schemeClr val="tx2"/>
                </a:solidFill>
                <a:latin typeface="Lucida Bright" panose="02040602050505020304" pitchFamily="18" charset="77"/>
              </a:rPr>
              <a:t> Framework de </a:t>
            </a:r>
            <a:r>
              <a:rPr lang="en-US" sz="1200" dirty="0" err="1">
                <a:solidFill>
                  <a:schemeClr val="tx2"/>
                </a:solidFill>
                <a:latin typeface="Lucida Bright" panose="02040602050505020304" pitchFamily="18" charset="77"/>
              </a:rPr>
              <a:t>Agregación</a:t>
            </a:r>
            <a:r>
              <a:rPr lang="en-US" sz="1200" dirty="0">
                <a:solidFill>
                  <a:schemeClr val="tx2"/>
                </a:solidFill>
                <a:latin typeface="Lucida Bright" panose="02040602050505020304" pitchFamily="18" charset="77"/>
              </a:rPr>
              <a:t>.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C427007F-671F-2E4F-B64A-2C2D600430B5}"/>
              </a:ext>
            </a:extLst>
          </p:cNvPr>
          <p:cNvPicPr>
            <a:picLocks noChangeAspect="1"/>
          </p:cNvPicPr>
          <p:nvPr/>
        </p:nvPicPr>
        <p:blipFill>
          <a:blip r:embed="rId3"/>
          <a:stretch>
            <a:fillRect/>
          </a:stretch>
        </p:blipFill>
        <p:spPr>
          <a:xfrm>
            <a:off x="3230032" y="1354667"/>
            <a:ext cx="5448300" cy="240030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3355207-D5AF-7ED9-0F77-8021A3454587}"/>
              </a:ext>
            </a:extLst>
          </p:cNvPr>
          <p:cNvPicPr>
            <a:picLocks noChangeAspect="1"/>
          </p:cNvPicPr>
          <p:nvPr/>
        </p:nvPicPr>
        <p:blipFill>
          <a:blip r:embed="rId4"/>
          <a:stretch>
            <a:fillRect/>
          </a:stretch>
        </p:blipFill>
        <p:spPr>
          <a:xfrm>
            <a:off x="3230032" y="4477016"/>
            <a:ext cx="5761567" cy="2270568"/>
          </a:xfrm>
          <a:prstGeom prst="rect">
            <a:avLst/>
          </a:prstGeom>
        </p:spPr>
      </p:pic>
    </p:spTree>
    <p:extLst>
      <p:ext uri="{BB962C8B-B14F-4D97-AF65-F5344CB8AC3E}">
        <p14:creationId xmlns:p14="http://schemas.microsoft.com/office/powerpoint/2010/main" val="382809977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67085" y="684318"/>
            <a:ext cx="8118315" cy="487344"/>
          </a:xfrm>
        </p:spPr>
        <p:txBody>
          <a:bodyPr anchor="t">
            <a:normAutofit/>
          </a:bodyPr>
          <a:lstStyle/>
          <a:p>
            <a:pPr algn="l"/>
            <a:r>
              <a:rPr lang="en-US" sz="1200" dirty="0">
                <a:solidFill>
                  <a:schemeClr val="tx2"/>
                </a:solidFill>
                <a:latin typeface="Lucida Bright" panose="02040602050505020304" pitchFamily="18" charset="77"/>
              </a:rPr>
              <a:t>13. </a:t>
            </a:r>
            <a:r>
              <a:rPr lang="en-US" sz="1200" dirty="0" err="1">
                <a:solidFill>
                  <a:schemeClr val="tx2"/>
                </a:solidFill>
                <a:latin typeface="Lucida Bright" panose="02040602050505020304" pitchFamily="18" charset="77"/>
              </a:rPr>
              <a:t>Contar</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cuántas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películas</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han</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salido</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en</a:t>
            </a:r>
            <a:r>
              <a:rPr lang="en-US" sz="1200" dirty="0">
                <a:solidFill>
                  <a:schemeClr val="tx2"/>
                </a:solidFill>
                <a:latin typeface="Lucida Bright" panose="02040602050505020304" pitchFamily="18" charset="77"/>
              </a:rPr>
              <a:t> la </a:t>
            </a:r>
            <a:r>
              <a:rPr lang="en-US" sz="1200" dirty="0" err="1">
                <a:solidFill>
                  <a:schemeClr val="tx2"/>
                </a:solidFill>
                <a:latin typeface="Lucida Bright" panose="02040602050505020304" pitchFamily="18" charset="77"/>
              </a:rPr>
              <a:t>década</a:t>
            </a:r>
            <a:r>
              <a:rPr lang="en-US" sz="1200" dirty="0">
                <a:solidFill>
                  <a:schemeClr val="tx2"/>
                </a:solidFill>
                <a:latin typeface="Lucida Bright" panose="02040602050505020304" pitchFamily="18" charset="77"/>
              </a:rPr>
              <a:t> de </a:t>
            </a:r>
            <a:r>
              <a:rPr lang="en-US" sz="1200" dirty="0" err="1">
                <a:solidFill>
                  <a:schemeClr val="tx2"/>
                </a:solidFill>
                <a:latin typeface="Lucida Bright" panose="02040602050505020304" pitchFamily="18" charset="77"/>
              </a:rPr>
              <a:t>los</a:t>
            </a:r>
            <a:r>
              <a:rPr lang="en-US" sz="1200" dirty="0">
                <a:solidFill>
                  <a:schemeClr val="tx2"/>
                </a:solidFill>
                <a:latin typeface="Lucida Bright" panose="02040602050505020304" pitchFamily="18" charset="77"/>
              </a:rPr>
              <a:t> 60 (del 60 al 69 </a:t>
            </a:r>
            <a:r>
              <a:rPr lang="en-US" sz="1200" dirty="0" err="1">
                <a:solidFill>
                  <a:schemeClr val="tx2"/>
                </a:solidFill>
                <a:latin typeface="Lucida Bright" panose="02040602050505020304" pitchFamily="18" charset="77"/>
              </a:rPr>
              <a:t>incluidos</a:t>
            </a:r>
            <a:r>
              <a:rPr lang="en-US" sz="1200" dirty="0">
                <a:solidFill>
                  <a:schemeClr val="tx2"/>
                </a:solidFill>
                <a:latin typeface="Lucida Bright" panose="02040602050505020304" pitchFamily="18" charset="77"/>
              </a:rPr>
              <a:t>).  Se </a:t>
            </a:r>
            <a:r>
              <a:rPr lang="en-US" sz="1200" dirty="0" err="1">
                <a:solidFill>
                  <a:schemeClr val="tx2"/>
                </a:solidFill>
                <a:latin typeface="Lucida Bright" panose="02040602050505020304" pitchFamily="18" charset="77"/>
              </a:rPr>
              <a:t>debe</a:t>
            </a:r>
            <a:r>
              <a:rPr lang="en-US" sz="1200" dirty="0">
                <a:solidFill>
                  <a:schemeClr val="tx2"/>
                </a:solidFill>
                <a:latin typeface="Lucida Bright" panose="02040602050505020304" pitchFamily="18" charset="77"/>
              </a:rPr>
              <a:t> </a:t>
            </a:r>
            <a:r>
              <a:rPr lang="en-US" sz="1200" dirty="0" err="1">
                <a:solidFill>
                  <a:schemeClr val="tx2"/>
                </a:solidFill>
                <a:latin typeface="Lucida Bright" panose="02040602050505020304" pitchFamily="18" charset="77"/>
              </a:rPr>
              <a:t>hacer</a:t>
            </a:r>
            <a:r>
              <a:rPr lang="en-US" sz="1200" dirty="0">
                <a:solidFill>
                  <a:schemeClr val="tx2"/>
                </a:solidFill>
                <a:latin typeface="Lucida Bright" panose="02040602050505020304" pitchFamily="18" charset="77"/>
              </a:rPr>
              <a:t> con </a:t>
            </a:r>
            <a:r>
              <a:rPr lang="en-US" sz="1200" dirty="0" err="1">
                <a:solidFill>
                  <a:schemeClr val="tx2"/>
                </a:solidFill>
                <a:latin typeface="Lucida Bright" panose="02040602050505020304" pitchFamily="18" charset="77"/>
              </a:rPr>
              <a:t>el</a:t>
            </a:r>
            <a:r>
              <a:rPr lang="en-US" sz="1200" dirty="0">
                <a:solidFill>
                  <a:schemeClr val="tx2"/>
                </a:solidFill>
                <a:latin typeface="Lucida Bright" panose="02040602050505020304" pitchFamily="18" charset="77"/>
              </a:rPr>
              <a:t> Framework de </a:t>
            </a:r>
            <a:r>
              <a:rPr lang="en-US" sz="1200" dirty="0" err="1">
                <a:solidFill>
                  <a:schemeClr val="tx2"/>
                </a:solidFill>
                <a:latin typeface="Lucida Bright" panose="02040602050505020304" pitchFamily="18" charset="77"/>
              </a:rPr>
              <a:t>Agregación</a:t>
            </a:r>
            <a:r>
              <a:rPr lang="en-US" sz="12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1140793" y="3488951"/>
            <a:ext cx="3698756" cy="1286247"/>
          </a:xfrm>
        </p:spPr>
        <p:txBody>
          <a:bodyPr anchor="ctr">
            <a:normAutofit lnSpcReduction="10000"/>
          </a:bodyPr>
          <a:lstStyle/>
          <a:p>
            <a:pPr algn="r"/>
            <a:r>
              <a:rPr lang="en-US" sz="1400" dirty="0">
                <a:solidFill>
                  <a:schemeClr val="tx2"/>
                </a:solidFill>
                <a:latin typeface="Lucida Bright" panose="02040602050505020304" pitchFamily="18" charset="77"/>
              </a:rPr>
              <a:t>14.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u </a:t>
            </a:r>
            <a:r>
              <a:rPr lang="en-US" sz="1400" dirty="0" err="1">
                <a:solidFill>
                  <a:schemeClr val="tx2"/>
                </a:solidFill>
                <a:latin typeface="Lucida Bright" panose="02040602050505020304" pitchFamily="18" charset="77"/>
              </a:rPr>
              <a:t>años</a:t>
            </a:r>
            <a:r>
              <a:rPr lang="en-US" sz="1400" dirty="0">
                <a:solidFill>
                  <a:schemeClr val="tx2"/>
                </a:solidFill>
                <a:latin typeface="Lucida Bright" panose="02040602050505020304" pitchFamily="18" charset="77"/>
              </a:rPr>
              <a:t> con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de ese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Revisar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si</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varios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pueden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compartir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tener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mayor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r>
              <a:rPr lang="en-US" sz="1400" dirty="0">
                <a:solidFill>
                  <a:schemeClr val="tx2"/>
                </a:solidFill>
                <a:latin typeface="Lucida Bright" panose="02040602050505020304" pitchFamily="18" charset="77"/>
                <a:sym typeface="Wingdings" pitchFamily="2" charset="2"/>
              </a:rPr>
              <a:t></a:t>
            </a:r>
            <a:r>
              <a:rPr lang="en-US" sz="1400" dirty="0">
                <a:solidFill>
                  <a:schemeClr val="tx2"/>
                </a:solidFill>
                <a:latin typeface="Lucida Bright" panose="02040602050505020304" pitchFamily="18" charset="77"/>
              </a:rPr>
              <a:t>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7988ECE6-785A-3BA0-7929-5D07EC7A3851}"/>
              </a:ext>
            </a:extLst>
          </p:cNvPr>
          <p:cNvPicPr>
            <a:picLocks noChangeAspect="1"/>
          </p:cNvPicPr>
          <p:nvPr/>
        </p:nvPicPr>
        <p:blipFill rotWithShape="1">
          <a:blip r:embed="rId3"/>
          <a:srcRect l="2478"/>
          <a:stretch/>
        </p:blipFill>
        <p:spPr>
          <a:xfrm>
            <a:off x="1425315" y="1090899"/>
            <a:ext cx="7247466" cy="2221135"/>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F8573C10-5529-AE38-A00E-AC78057A985B}"/>
              </a:ext>
            </a:extLst>
          </p:cNvPr>
          <p:cNvPicPr>
            <a:picLocks noChangeAspect="1"/>
          </p:cNvPicPr>
          <p:nvPr/>
        </p:nvPicPr>
        <p:blipFill>
          <a:blip r:embed="rId4"/>
          <a:stretch>
            <a:fillRect/>
          </a:stretch>
        </p:blipFill>
        <p:spPr>
          <a:xfrm>
            <a:off x="5315171" y="3488951"/>
            <a:ext cx="6554657" cy="3312569"/>
          </a:xfrm>
          <a:prstGeom prst="rect">
            <a:avLst/>
          </a:prstGeom>
        </p:spPr>
      </p:pic>
      <p:cxnSp>
        <p:nvCxnSpPr>
          <p:cNvPr id="14" name="Straight Arrow Connector 13">
            <a:extLst>
              <a:ext uri="{FF2B5EF4-FFF2-40B4-BE49-F238E27FC236}">
                <a16:creationId xmlns:a16="http://schemas.microsoft.com/office/drawing/2014/main" id="{277173DB-CAA9-0F8E-F26A-E19B9B770221}"/>
              </a:ext>
            </a:extLst>
          </p:cNvPr>
          <p:cNvCxnSpPr>
            <a:cxnSpLocks/>
          </p:cNvCxnSpPr>
          <p:nvPr/>
        </p:nvCxnSpPr>
        <p:spPr>
          <a:xfrm>
            <a:off x="785424" y="3303853"/>
            <a:ext cx="11102617" cy="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3489511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91553" y="808055"/>
            <a:ext cx="9502262" cy="986877"/>
          </a:xfrm>
        </p:spPr>
        <p:txBody>
          <a:bodyPr anchor="t">
            <a:normAutofit/>
          </a:bodyPr>
          <a:lstStyle/>
          <a:p>
            <a:pPr algn="l"/>
            <a:r>
              <a:rPr lang="en-US" sz="1600" dirty="0">
                <a:solidFill>
                  <a:schemeClr val="tx2"/>
                </a:solidFill>
                <a:latin typeface="Lucida Bright" panose="02040602050505020304" pitchFamily="18" charset="77"/>
              </a:rPr>
              <a:t>15. </a:t>
            </a:r>
            <a:r>
              <a:rPr lang="en-US" sz="1600" dirty="0" err="1">
                <a:solidFill>
                  <a:schemeClr val="tx2"/>
                </a:solidFill>
                <a:latin typeface="Lucida Bright" panose="02040602050505020304" pitchFamily="18" charset="77"/>
              </a:rPr>
              <a:t>Mostrar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año</a:t>
            </a:r>
            <a:r>
              <a:rPr lang="en-US" sz="1600" dirty="0">
                <a:solidFill>
                  <a:schemeClr val="tx2"/>
                </a:solidFill>
                <a:latin typeface="Lucida Bright" panose="02040602050505020304" pitchFamily="18" charset="77"/>
              </a:rPr>
              <a:t> u </a:t>
            </a:r>
            <a:r>
              <a:rPr lang="en-US" sz="1600" dirty="0" err="1">
                <a:solidFill>
                  <a:schemeClr val="tx2"/>
                </a:solidFill>
                <a:latin typeface="Lucida Bright" panose="02040602050505020304" pitchFamily="18" charset="77"/>
              </a:rPr>
              <a:t>años</a:t>
            </a:r>
            <a:r>
              <a:rPr lang="en-US" sz="1600" dirty="0">
                <a:solidFill>
                  <a:schemeClr val="tx2"/>
                </a:solidFill>
                <a:latin typeface="Lucida Bright" panose="02040602050505020304" pitchFamily="18" charset="77"/>
              </a:rPr>
              <a:t> con </a:t>
            </a:r>
            <a:r>
              <a:rPr lang="en-US" sz="1600" dirty="0" err="1">
                <a:solidFill>
                  <a:schemeClr val="tx2"/>
                </a:solidFill>
                <a:latin typeface="Lucida Bright" panose="02040602050505020304" pitchFamily="18" charset="77"/>
              </a:rPr>
              <a:t>menos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mostrando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número</a:t>
            </a:r>
            <a:r>
              <a:rPr lang="en-US" sz="1600" dirty="0">
                <a:solidFill>
                  <a:schemeClr val="tx2"/>
                </a:solidFill>
                <a:latin typeface="Lucida Bright" panose="02040602050505020304" pitchFamily="18" charset="77"/>
              </a:rPr>
              <a:t> de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de ese </a:t>
            </a:r>
            <a:r>
              <a:rPr lang="en-US" sz="1600" dirty="0" err="1">
                <a:solidFill>
                  <a:schemeClr val="tx2"/>
                </a:solidFill>
                <a:latin typeface="Lucida Bright" panose="02040602050505020304" pitchFamily="18" charset="77"/>
              </a:rPr>
              <a:t>año</a:t>
            </a:r>
            <a:r>
              <a:rPr lang="en-US" sz="1600" dirty="0">
                <a:solidFill>
                  <a:schemeClr val="tx2"/>
                </a:solidFill>
                <a:latin typeface="Lucida Bright" panose="02040602050505020304" pitchFamily="18" charset="77"/>
              </a:rPr>
              <a:t>. </a:t>
            </a:r>
            <a:br>
              <a:rPr lang="en-US" sz="1600" dirty="0">
                <a:solidFill>
                  <a:schemeClr val="tx2"/>
                </a:solidFill>
                <a:latin typeface="Lucida Bright" panose="02040602050505020304" pitchFamily="18" charset="77"/>
              </a:rPr>
            </a:br>
            <a:r>
              <a:rPr lang="en-US" sz="1600" dirty="0" err="1">
                <a:solidFill>
                  <a:schemeClr val="tx2"/>
                </a:solidFill>
                <a:latin typeface="Lucida Bright" panose="02040602050505020304" pitchFamily="18" charset="77"/>
              </a:rPr>
              <a:t>Revisar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si</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varios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años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pueden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compartir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tener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menor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número</a:t>
            </a:r>
            <a:r>
              <a:rPr lang="en-US" sz="1600" dirty="0">
                <a:solidFill>
                  <a:schemeClr val="tx2"/>
                </a:solidFill>
                <a:latin typeface="Lucida Bright" panose="02040602050505020304" pitchFamily="18" charset="77"/>
              </a:rPr>
              <a:t> de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a:t>
            </a:r>
            <a:br>
              <a:rPr lang="en-US" sz="1600" dirty="0">
                <a:solidFill>
                  <a:schemeClr val="tx2"/>
                </a:solidFill>
                <a:latin typeface="Lucida Bright" panose="02040602050505020304" pitchFamily="18" charset="77"/>
              </a:rPr>
            </a:br>
            <a:br>
              <a:rPr lang="en-US" sz="1600" dirty="0">
                <a:solidFill>
                  <a:schemeClr val="tx2"/>
                </a:solidFill>
                <a:latin typeface="Lucida Bright" panose="02040602050505020304" pitchFamily="18" charset="77"/>
              </a:rPr>
            </a:br>
            <a:r>
              <a:rPr lang="en-US" sz="1600" i="1" dirty="0" err="1">
                <a:solidFill>
                  <a:schemeClr val="accent3">
                    <a:lumMod val="75000"/>
                  </a:schemeClr>
                </a:solidFill>
                <a:latin typeface="Lucida Bright" panose="02040602050505020304" pitchFamily="18" charset="77"/>
              </a:rPr>
              <a:t>En</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este</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caso</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aparecen</a:t>
            </a:r>
            <a:r>
              <a:rPr lang="en-US" sz="1600" i="1" dirty="0">
                <a:solidFill>
                  <a:schemeClr val="accent3">
                    <a:lumMod val="75000"/>
                  </a:schemeClr>
                </a:solidFill>
                <a:latin typeface="Lucida Bright" panose="02040602050505020304" pitchFamily="18" charset="77"/>
              </a:rPr>
              <a:t> 3 </a:t>
            </a:r>
            <a:r>
              <a:rPr lang="en-US" sz="1600" i="1" dirty="0" err="1">
                <a:solidFill>
                  <a:schemeClr val="accent3">
                    <a:lumMod val="75000"/>
                  </a:schemeClr>
                </a:solidFill>
                <a:latin typeface="Lucida Bright" panose="02040602050505020304" pitchFamily="18" charset="77"/>
              </a:rPr>
              <a:t>años</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listados</a:t>
            </a:r>
            <a:r>
              <a:rPr lang="en-US" sz="1600" i="1" dirty="0">
                <a:solidFill>
                  <a:schemeClr val="accent3">
                    <a:lumMod val="75000"/>
                  </a:schemeClr>
                </a:solidFill>
                <a:latin typeface="Lucida Bright" panose="02040602050505020304" pitchFamily="18" charset="77"/>
              </a:rPr>
              <a:t> con </a:t>
            </a:r>
            <a:r>
              <a:rPr lang="en-US" sz="1600" i="1" dirty="0" err="1">
                <a:solidFill>
                  <a:schemeClr val="accent3">
                    <a:lumMod val="75000"/>
                  </a:schemeClr>
                </a:solidFill>
                <a:latin typeface="Lucida Bright" panose="02040602050505020304" pitchFamily="18" charset="77"/>
              </a:rPr>
              <a:t>el</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menor</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numero</a:t>
            </a:r>
            <a:r>
              <a:rPr lang="en-US" sz="1600" i="1" dirty="0">
                <a:solidFill>
                  <a:schemeClr val="accent3">
                    <a:lumMod val="75000"/>
                  </a:schemeClr>
                </a:solidFill>
                <a:latin typeface="Lucida Bright" panose="02040602050505020304" pitchFamily="18" charset="77"/>
              </a:rPr>
              <a:t> de </a:t>
            </a:r>
            <a:r>
              <a:rPr lang="en-US" sz="1600" i="1" dirty="0" err="1">
                <a:solidFill>
                  <a:schemeClr val="accent3">
                    <a:lumMod val="75000"/>
                  </a:schemeClr>
                </a:solidFill>
                <a:latin typeface="Lucida Bright" panose="02040602050505020304" pitchFamily="18" charset="77"/>
              </a:rPr>
              <a:t>peliculas</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por</a:t>
            </a:r>
            <a:r>
              <a:rPr lang="en-US" sz="1600" i="1" dirty="0">
                <a:solidFill>
                  <a:schemeClr val="accent3">
                    <a:lumMod val="75000"/>
                  </a:schemeClr>
                </a:solidFill>
                <a:latin typeface="Lucida Bright" panose="02040602050505020304" pitchFamily="18" charset="77"/>
              </a:rPr>
              <a:t> </a:t>
            </a:r>
            <a:r>
              <a:rPr lang="en-US" sz="1600" i="1" dirty="0" err="1">
                <a:solidFill>
                  <a:schemeClr val="accent3">
                    <a:lumMod val="75000"/>
                  </a:schemeClr>
                </a:solidFill>
                <a:latin typeface="Lucida Bright" panose="02040602050505020304" pitchFamily="18" charset="77"/>
              </a:rPr>
              <a:t>año</a:t>
            </a:r>
            <a:r>
              <a:rPr lang="en-US" sz="1600" i="1" dirty="0">
                <a:solidFill>
                  <a:schemeClr val="accent3">
                    <a:lumMod val="75000"/>
                  </a:schemeClr>
                </a:solidFill>
                <a:latin typeface="Lucida Bright" panose="02040602050505020304" pitchFamily="18" charset="77"/>
              </a:rPr>
              <a:t>.</a:t>
            </a:r>
            <a:r>
              <a:rPr lang="en-US" sz="16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Graphical user interface, text, application&#10;&#10;Description automatically generated">
            <a:extLst>
              <a:ext uri="{FF2B5EF4-FFF2-40B4-BE49-F238E27FC236}">
                <a16:creationId xmlns:a16="http://schemas.microsoft.com/office/drawing/2014/main" id="{DB1EB9C1-ED8E-134A-8EA7-D8FBA0B63735}"/>
              </a:ext>
            </a:extLst>
          </p:cNvPr>
          <p:cNvPicPr>
            <a:picLocks noGrp="1" noChangeAspect="1"/>
          </p:cNvPicPr>
          <p:nvPr>
            <p:ph idx="1"/>
          </p:nvPr>
        </p:nvPicPr>
        <p:blipFill>
          <a:blip r:embed="rId3"/>
          <a:stretch>
            <a:fillRect/>
          </a:stretch>
        </p:blipFill>
        <p:spPr>
          <a:xfrm>
            <a:off x="2948849" y="1857170"/>
            <a:ext cx="6897884" cy="2357139"/>
          </a:xfrm>
        </p:spPr>
      </p:pic>
      <p:pic>
        <p:nvPicPr>
          <p:cNvPr id="10" name="Picture 9" descr="Graphical user interface, text, application&#10;&#10;Description automatically generated">
            <a:extLst>
              <a:ext uri="{FF2B5EF4-FFF2-40B4-BE49-F238E27FC236}">
                <a16:creationId xmlns:a16="http://schemas.microsoft.com/office/drawing/2014/main" id="{7A44C684-B4ED-B8AD-45F4-010DFF4EB32A}"/>
              </a:ext>
            </a:extLst>
          </p:cNvPr>
          <p:cNvPicPr>
            <a:picLocks noChangeAspect="1"/>
          </p:cNvPicPr>
          <p:nvPr/>
        </p:nvPicPr>
        <p:blipFill>
          <a:blip r:embed="rId4"/>
          <a:stretch>
            <a:fillRect/>
          </a:stretch>
        </p:blipFill>
        <p:spPr>
          <a:xfrm>
            <a:off x="3558448" y="4918278"/>
            <a:ext cx="6719297" cy="1733550"/>
          </a:xfrm>
          <a:prstGeom prst="rect">
            <a:avLst/>
          </a:prstGeom>
        </p:spPr>
      </p:pic>
      <p:sp>
        <p:nvSpPr>
          <p:cNvPr id="12" name="TextBox 11">
            <a:extLst>
              <a:ext uri="{FF2B5EF4-FFF2-40B4-BE49-F238E27FC236}">
                <a16:creationId xmlns:a16="http://schemas.microsoft.com/office/drawing/2014/main" id="{A4CCC5DB-C354-0E32-6047-A9CAF05081FB}"/>
              </a:ext>
            </a:extLst>
          </p:cNvPr>
          <p:cNvSpPr txBox="1"/>
          <p:nvPr/>
        </p:nvSpPr>
        <p:spPr>
          <a:xfrm>
            <a:off x="2426713" y="4395058"/>
            <a:ext cx="9265754" cy="523220"/>
          </a:xfrm>
          <a:prstGeom prst="rect">
            <a:avLst/>
          </a:prstGeom>
          <a:noFill/>
        </p:spPr>
        <p:txBody>
          <a:bodyPr wrap="square" rtlCol="0">
            <a:spAutoFit/>
          </a:bodyPr>
          <a:lstStyle/>
          <a:p>
            <a:r>
              <a:rPr lang="en-US" sz="1400" dirty="0">
                <a:latin typeface="Lucida Bright" panose="02040602050505020304" pitchFamily="18" charset="77"/>
              </a:rPr>
              <a:t>16. </a:t>
            </a:r>
            <a:r>
              <a:rPr lang="en-US" sz="1400" dirty="0" err="1">
                <a:latin typeface="Lucida Bright" panose="02040602050505020304" pitchFamily="18" charset="77"/>
              </a:rPr>
              <a:t>Guardar</a:t>
            </a:r>
            <a:r>
              <a:rPr lang="en-US" sz="1400" dirty="0">
                <a:latin typeface="Lucida Bright" panose="02040602050505020304" pitchFamily="18" charset="77"/>
              </a:rPr>
              <a:t> </a:t>
            </a:r>
            <a:r>
              <a:rPr lang="en-US" sz="1400" dirty="0" err="1">
                <a:latin typeface="Lucida Bright" panose="02040602050505020304" pitchFamily="18" charset="77"/>
              </a:rPr>
              <a:t>en</a:t>
            </a:r>
            <a:r>
              <a:rPr lang="en-US" sz="1400" dirty="0">
                <a:latin typeface="Lucida Bright" panose="02040602050505020304" pitchFamily="18" charset="77"/>
              </a:rPr>
              <a:t> </a:t>
            </a:r>
            <a:r>
              <a:rPr lang="en-US" sz="1400" dirty="0" err="1">
                <a:latin typeface="Lucida Bright" panose="02040602050505020304" pitchFamily="18" charset="77"/>
              </a:rPr>
              <a:t>nueva</a:t>
            </a:r>
            <a:r>
              <a:rPr lang="en-US" sz="1400" dirty="0">
                <a:latin typeface="Lucida Bright" panose="02040602050505020304" pitchFamily="18" charset="77"/>
              </a:rPr>
              <a:t> </a:t>
            </a:r>
            <a:r>
              <a:rPr lang="en-US" sz="1400" dirty="0" err="1">
                <a:latin typeface="Lucida Bright" panose="02040602050505020304" pitchFamily="18" charset="77"/>
              </a:rPr>
              <a:t>colección</a:t>
            </a:r>
            <a:r>
              <a:rPr lang="en-US" sz="1400" dirty="0">
                <a:latin typeface="Lucida Bright" panose="02040602050505020304" pitchFamily="18" charset="77"/>
              </a:rPr>
              <a:t> </a:t>
            </a:r>
            <a:r>
              <a:rPr lang="en-US" sz="1400" dirty="0" err="1">
                <a:latin typeface="Lucida Bright" panose="02040602050505020304" pitchFamily="18" charset="77"/>
              </a:rPr>
              <a:t>llamada</a:t>
            </a:r>
            <a:r>
              <a:rPr lang="en-US" sz="1400" dirty="0">
                <a:latin typeface="Lucida Bright" panose="02040602050505020304" pitchFamily="18" charset="77"/>
              </a:rPr>
              <a:t> “actors” </a:t>
            </a:r>
            <a:r>
              <a:rPr lang="en-US" sz="1400" dirty="0" err="1">
                <a:latin typeface="Lucida Bright" panose="02040602050505020304" pitchFamily="18" charset="77"/>
              </a:rPr>
              <a:t>realizando</a:t>
            </a:r>
            <a:r>
              <a:rPr lang="en-US" sz="1400" dirty="0">
                <a:latin typeface="Lucida Bright" panose="02040602050505020304" pitchFamily="18" charset="77"/>
              </a:rPr>
              <a:t> la </a:t>
            </a:r>
            <a:r>
              <a:rPr lang="en-US" sz="1400" dirty="0" err="1">
                <a:latin typeface="Lucida Bright" panose="02040602050505020304" pitchFamily="18" charset="77"/>
              </a:rPr>
              <a:t>fase</a:t>
            </a:r>
            <a:r>
              <a:rPr lang="en-US" sz="1400" dirty="0">
                <a:latin typeface="Lucida Bright" panose="02040602050505020304" pitchFamily="18" charset="77"/>
              </a:rPr>
              <a:t> $unwind </a:t>
            </a:r>
            <a:r>
              <a:rPr lang="en-US" sz="1400" dirty="0" err="1">
                <a:latin typeface="Lucida Bright" panose="02040602050505020304" pitchFamily="18" charset="77"/>
              </a:rPr>
              <a:t>por</a:t>
            </a:r>
            <a:r>
              <a:rPr lang="en-US" sz="1400" dirty="0">
                <a:latin typeface="Lucida Bright" panose="02040602050505020304" pitchFamily="18" charset="77"/>
              </a:rPr>
              <a:t> actor. </a:t>
            </a:r>
            <a:r>
              <a:rPr lang="en-US" sz="1400" dirty="0" err="1">
                <a:latin typeface="Lucida Bright" panose="02040602050505020304" pitchFamily="18" charset="77"/>
              </a:rPr>
              <a:t>Después</a:t>
            </a:r>
            <a:r>
              <a:rPr lang="en-US" sz="1400" dirty="0">
                <a:latin typeface="Lucida Bright" panose="02040602050505020304" pitchFamily="18" charset="77"/>
              </a:rPr>
              <a:t>, </a:t>
            </a:r>
          </a:p>
          <a:p>
            <a:r>
              <a:rPr lang="en-US" sz="1400" dirty="0" err="1">
                <a:latin typeface="Lucida Bright" panose="02040602050505020304" pitchFamily="18" charset="77"/>
              </a:rPr>
              <a:t>contar</a:t>
            </a:r>
            <a:r>
              <a:rPr lang="en-US" sz="1400" dirty="0">
                <a:latin typeface="Lucida Bright" panose="02040602050505020304" pitchFamily="18" charset="77"/>
              </a:rPr>
              <a:t> </a:t>
            </a:r>
            <a:r>
              <a:rPr lang="en-US" sz="1400" dirty="0" err="1">
                <a:latin typeface="Lucida Bright" panose="02040602050505020304" pitchFamily="18" charset="77"/>
              </a:rPr>
              <a:t>cuantos</a:t>
            </a:r>
            <a:r>
              <a:rPr lang="en-US" sz="1400" dirty="0">
                <a:latin typeface="Lucida Bright" panose="02040602050505020304" pitchFamily="18" charset="77"/>
              </a:rPr>
              <a:t> </a:t>
            </a:r>
            <a:r>
              <a:rPr lang="en-US" sz="1400" dirty="0" err="1">
                <a:latin typeface="Lucida Bright" panose="02040602050505020304" pitchFamily="18" charset="77"/>
              </a:rPr>
              <a:t>documentos</a:t>
            </a:r>
            <a:r>
              <a:rPr lang="en-US" sz="1400" dirty="0">
                <a:latin typeface="Lucida Bright" panose="02040602050505020304" pitchFamily="18" charset="77"/>
              </a:rPr>
              <a:t> </a:t>
            </a:r>
            <a:r>
              <a:rPr lang="en-US" sz="1400" dirty="0" err="1">
                <a:latin typeface="Lucida Bright" panose="02040602050505020304" pitchFamily="18" charset="77"/>
              </a:rPr>
              <a:t>existen</a:t>
            </a:r>
            <a:r>
              <a:rPr lang="en-US" sz="1400" dirty="0">
                <a:latin typeface="Lucida Bright" panose="02040602050505020304" pitchFamily="18" charset="77"/>
              </a:rPr>
              <a:t> </a:t>
            </a:r>
            <a:r>
              <a:rPr lang="en-US" sz="1400" dirty="0" err="1">
                <a:latin typeface="Lucida Bright" panose="02040602050505020304" pitchFamily="18" charset="77"/>
              </a:rPr>
              <a:t>en</a:t>
            </a:r>
            <a:r>
              <a:rPr lang="en-US" sz="1400" dirty="0">
                <a:latin typeface="Lucida Bright" panose="02040602050505020304" pitchFamily="18" charset="77"/>
              </a:rPr>
              <a:t> la </a:t>
            </a:r>
            <a:r>
              <a:rPr lang="en-US" sz="1400" dirty="0" err="1">
                <a:latin typeface="Lucida Bright" panose="02040602050505020304" pitchFamily="18" charset="77"/>
              </a:rPr>
              <a:t>nueva</a:t>
            </a:r>
            <a:r>
              <a:rPr lang="en-US" sz="1400" dirty="0">
                <a:latin typeface="Lucida Bright" panose="02040602050505020304" pitchFamily="18" charset="77"/>
              </a:rPr>
              <a:t> </a:t>
            </a:r>
            <a:r>
              <a:rPr lang="en-US" sz="1400" dirty="0" err="1">
                <a:latin typeface="Lucida Bright" panose="02040602050505020304" pitchFamily="18" charset="77"/>
              </a:rPr>
              <a:t>colección</a:t>
            </a:r>
            <a:r>
              <a:rPr lang="en-US" sz="1400" dirty="0">
                <a:latin typeface="Lucida Bright" panose="02040602050505020304" pitchFamily="18" charset="77"/>
              </a:rPr>
              <a:t>.</a:t>
            </a:r>
          </a:p>
        </p:txBody>
      </p:sp>
    </p:spTree>
    <p:extLst>
      <p:ext uri="{BB962C8B-B14F-4D97-AF65-F5344CB8AC3E}">
        <p14:creationId xmlns:p14="http://schemas.microsoft.com/office/powerpoint/2010/main" val="227180221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150908" y="708579"/>
            <a:ext cx="3283702" cy="2062144"/>
          </a:xfrm>
        </p:spPr>
        <p:txBody>
          <a:bodyPr anchor="t">
            <a:normAutofit fontScale="90000"/>
          </a:bodyPr>
          <a:lstStyle/>
          <a:p>
            <a:pPr algn="l"/>
            <a:r>
              <a:rPr lang="en-US" sz="1400" dirty="0">
                <a:solidFill>
                  <a:schemeClr val="tx2"/>
                </a:solidFill>
                <a:latin typeface="Lucida Bright" panose="02040602050505020304" pitchFamily="18" charset="77"/>
              </a:rPr>
              <a:t>17.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actors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la </a:t>
            </a:r>
            <a:r>
              <a:rPr lang="en-US" sz="1400" dirty="0" err="1">
                <a:solidFill>
                  <a:schemeClr val="tx2"/>
                </a:solidFill>
                <a:latin typeface="Lucida Bright" panose="02040602050505020304" pitchFamily="18" charset="77"/>
              </a:rPr>
              <a:t>lista</a:t>
            </a:r>
            <a:r>
              <a:rPr lang="en-US" sz="1400" dirty="0">
                <a:solidFill>
                  <a:schemeClr val="tx2"/>
                </a:solidFill>
                <a:latin typeface="Lucida Bright" panose="02040602050505020304" pitchFamily="18" charset="77"/>
              </a:rPr>
              <a:t> con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5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han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participado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br>
              <a:rPr lang="en-US" sz="1400" dirty="0">
                <a:solidFill>
                  <a:schemeClr val="tx2"/>
                </a:solidFill>
                <a:latin typeface="Lucida Bright" panose="02040602050505020304" pitchFamily="18" charset="77"/>
              </a:rPr>
            </a:b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las que ha </a:t>
            </a:r>
            <a:r>
              <a:rPr lang="en-US" sz="1400" dirty="0" err="1">
                <a:solidFill>
                  <a:schemeClr val="tx2"/>
                </a:solidFill>
                <a:latin typeface="Lucida Bright" panose="02040602050505020304" pitchFamily="18" charset="77"/>
              </a:rPr>
              <a:t>participado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Importante</a:t>
            </a:r>
            <a:r>
              <a:rPr lang="en-US" sz="1400" dirty="0">
                <a:solidFill>
                  <a:schemeClr val="tx2"/>
                </a:solidFill>
                <a:latin typeface="Lucida Bright" panose="02040602050505020304" pitchFamily="18" charset="77"/>
              </a:rPr>
              <a:t>! </a:t>
            </a:r>
            <a:br>
              <a:rPr lang="en-US" sz="1400" dirty="0">
                <a:solidFill>
                  <a:schemeClr val="tx2"/>
                </a:solidFill>
                <a:latin typeface="Lucida Bright" panose="02040602050505020304" pitchFamily="18" charset="77"/>
              </a:rPr>
            </a:br>
            <a:r>
              <a:rPr lang="en-US" sz="1400" dirty="0">
                <a:solidFill>
                  <a:schemeClr val="tx2"/>
                </a:solidFill>
                <a:latin typeface="Lucida Bright" panose="02040602050505020304" pitchFamily="18" charset="77"/>
              </a:rPr>
              <a:t>Se </a:t>
            </a:r>
            <a:r>
              <a:rPr lang="en-US" sz="1400" dirty="0" err="1">
                <a:solidFill>
                  <a:schemeClr val="tx2"/>
                </a:solidFill>
                <a:latin typeface="Lucida Bright" panose="02040602050505020304" pitchFamily="18" charset="77"/>
              </a:rPr>
              <a:t>necesita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previamente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filtrar</a:t>
            </a:r>
            <a:r>
              <a:rPr lang="en-US" sz="1400" dirty="0">
                <a:solidFill>
                  <a:schemeClr val="tx2"/>
                </a:solidFill>
                <a:latin typeface="Lucida Bright" panose="02040602050505020304" pitchFamily="18" charset="77"/>
              </a:rPr>
              <a:t> para </a:t>
            </a:r>
            <a:r>
              <a:rPr lang="en-US" sz="1400" dirty="0" err="1">
                <a:solidFill>
                  <a:schemeClr val="tx2"/>
                </a:solidFill>
                <a:latin typeface="Lucida Bright" panose="02040602050505020304" pitchFamily="18" charset="77"/>
              </a:rPr>
              <a:t>descartar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aquellos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llamados</a:t>
            </a:r>
            <a:r>
              <a:rPr lang="en-US" sz="1400" dirty="0">
                <a:solidFill>
                  <a:schemeClr val="tx2"/>
                </a:solidFill>
                <a:latin typeface="Lucida Bright" panose="02040602050505020304" pitchFamily="18" charset="77"/>
              </a:rPr>
              <a:t> "Undefined". </a:t>
            </a:r>
            <a:r>
              <a:rPr lang="en-US" sz="1400" dirty="0" err="1">
                <a:solidFill>
                  <a:schemeClr val="tx2"/>
                </a:solidFill>
                <a:latin typeface="Lucida Bright" panose="02040602050505020304" pitchFamily="18" charset="77"/>
              </a:rPr>
              <a:t>Aclarar</a:t>
            </a:r>
            <a:r>
              <a:rPr lang="en-US" sz="1400" dirty="0">
                <a:solidFill>
                  <a:schemeClr val="tx2"/>
                </a:solidFill>
                <a:latin typeface="Lucida Bright" panose="02040602050505020304" pitchFamily="18" charset="77"/>
              </a:rPr>
              <a:t> que no se </a:t>
            </a:r>
            <a:r>
              <a:rPr lang="en-US" sz="1400" dirty="0" err="1">
                <a:solidFill>
                  <a:schemeClr val="tx2"/>
                </a:solidFill>
                <a:latin typeface="Lucida Bright" panose="02040602050505020304" pitchFamily="18" charset="77"/>
              </a:rPr>
              <a:t>eliminan</a:t>
            </a:r>
            <a:r>
              <a:rPr lang="en-US" sz="1400" dirty="0">
                <a:solidFill>
                  <a:schemeClr val="tx2"/>
                </a:solidFill>
                <a:latin typeface="Lucida Bright" panose="02040602050505020304" pitchFamily="18" charset="77"/>
              </a:rPr>
              <a:t> de la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sólo</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filtramos</a:t>
            </a:r>
            <a:r>
              <a:rPr lang="en-US" sz="1400" dirty="0">
                <a:solidFill>
                  <a:schemeClr val="tx2"/>
                </a:solidFill>
                <a:latin typeface="Lucida Bright" panose="02040602050505020304" pitchFamily="18" charset="77"/>
              </a:rPr>
              <a:t> para que no </a:t>
            </a:r>
            <a:r>
              <a:rPr lang="en-US" sz="1400" dirty="0" err="1">
                <a:solidFill>
                  <a:schemeClr val="tx2"/>
                </a:solidFill>
                <a:latin typeface="Lucida Bright" panose="02040602050505020304" pitchFamily="18" charset="77"/>
              </a:rPr>
              <a:t>aparezcan</a:t>
            </a:r>
            <a:r>
              <a:rPr lang="en-US" sz="14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1216838" y="3552621"/>
            <a:ext cx="4319076" cy="2062144"/>
          </a:xfrm>
        </p:spPr>
        <p:txBody>
          <a:bodyPr anchor="ctr">
            <a:normAutofit/>
          </a:bodyPr>
          <a:lstStyle/>
          <a:p>
            <a:r>
              <a:rPr lang="en-US" sz="1400" dirty="0">
                <a:solidFill>
                  <a:schemeClr val="tx2"/>
                </a:solidFill>
                <a:latin typeface="Lucida Bright" panose="02040602050505020304" pitchFamily="18" charset="77"/>
              </a:rPr>
              <a:t>18.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actors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agrupar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por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película</a:t>
            </a:r>
            <a:r>
              <a:rPr lang="en-US" sz="1400" dirty="0">
                <a:solidFill>
                  <a:schemeClr val="tx2"/>
                </a:solidFill>
                <a:latin typeface="Lucida Bright" panose="02040602050505020304" pitchFamily="18" charset="77"/>
              </a:rPr>
              <a:t> y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las 5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las que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hayan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participado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total de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 application, email&#10;&#10;Description automatically generated">
            <a:extLst>
              <a:ext uri="{FF2B5EF4-FFF2-40B4-BE49-F238E27FC236}">
                <a16:creationId xmlns:a16="http://schemas.microsoft.com/office/drawing/2014/main" id="{6BE628A3-121A-BFF5-8DAE-9228737A331A}"/>
              </a:ext>
            </a:extLst>
          </p:cNvPr>
          <p:cNvPicPr>
            <a:picLocks noChangeAspect="1"/>
          </p:cNvPicPr>
          <p:nvPr/>
        </p:nvPicPr>
        <p:blipFill>
          <a:blip r:embed="rId3"/>
          <a:stretch>
            <a:fillRect/>
          </a:stretch>
        </p:blipFill>
        <p:spPr>
          <a:xfrm>
            <a:off x="5535914" y="520450"/>
            <a:ext cx="6468689" cy="260374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5882E48-CDEB-10D5-4572-159B89EF18BA}"/>
              </a:ext>
            </a:extLst>
          </p:cNvPr>
          <p:cNvPicPr>
            <a:picLocks noChangeAspect="1"/>
          </p:cNvPicPr>
          <p:nvPr/>
        </p:nvPicPr>
        <p:blipFill>
          <a:blip r:embed="rId4"/>
          <a:stretch>
            <a:fillRect/>
          </a:stretch>
        </p:blipFill>
        <p:spPr>
          <a:xfrm>
            <a:off x="5535914" y="3688090"/>
            <a:ext cx="6402862" cy="2649460"/>
          </a:xfrm>
          <a:prstGeom prst="rect">
            <a:avLst/>
          </a:prstGeom>
        </p:spPr>
      </p:pic>
      <p:cxnSp>
        <p:nvCxnSpPr>
          <p:cNvPr id="8" name="Straight Arrow Connector 7">
            <a:extLst>
              <a:ext uri="{FF2B5EF4-FFF2-40B4-BE49-F238E27FC236}">
                <a16:creationId xmlns:a16="http://schemas.microsoft.com/office/drawing/2014/main" id="{E54A837E-C092-6293-92B2-67293A1799B8}"/>
              </a:ext>
            </a:extLst>
          </p:cNvPr>
          <p:cNvCxnSpPr>
            <a:cxnSpLocks/>
          </p:cNvCxnSpPr>
          <p:nvPr/>
        </p:nvCxnSpPr>
        <p:spPr>
          <a:xfrm>
            <a:off x="769343" y="3571407"/>
            <a:ext cx="11102617" cy="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7040060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06240" y="748787"/>
            <a:ext cx="9863587" cy="1054612"/>
          </a:xfrm>
        </p:spPr>
        <p:txBody>
          <a:bodyPr anchor="t">
            <a:noAutofit/>
          </a:bodyPr>
          <a:lstStyle/>
          <a:p>
            <a:pPr algn="l"/>
            <a:r>
              <a:rPr lang="en-US" sz="1600" dirty="0">
                <a:solidFill>
                  <a:schemeClr val="tx2"/>
                </a:solidFill>
                <a:latin typeface="Lucida Bright" panose="02040602050505020304" pitchFamily="18" charset="77"/>
              </a:rPr>
              <a:t>19. </a:t>
            </a:r>
            <a:r>
              <a:rPr lang="en-US" sz="1600" dirty="0" err="1">
                <a:solidFill>
                  <a:schemeClr val="tx2"/>
                </a:solidFill>
                <a:latin typeface="Lucida Bright" panose="02040602050505020304" pitchFamily="18" charset="77"/>
              </a:rPr>
              <a:t>Sobre</a:t>
            </a:r>
            <a:r>
              <a:rPr lang="en-US" sz="1600" dirty="0">
                <a:solidFill>
                  <a:schemeClr val="tx2"/>
                </a:solidFill>
                <a:latin typeface="Lucida Bright" panose="02040602050505020304" pitchFamily="18" charset="77"/>
              </a:rPr>
              <a:t> actors (</a:t>
            </a:r>
            <a:r>
              <a:rPr lang="en-US" sz="1600" dirty="0" err="1">
                <a:solidFill>
                  <a:schemeClr val="tx2"/>
                </a:solidFill>
                <a:latin typeface="Lucida Bright" panose="02040602050505020304" pitchFamily="18" charset="77"/>
              </a:rPr>
              <a:t>nueva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colección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mostrar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los</a:t>
            </a:r>
            <a:r>
              <a:rPr lang="en-US" sz="1600" dirty="0">
                <a:solidFill>
                  <a:schemeClr val="tx2"/>
                </a:solidFill>
                <a:latin typeface="Lucida Bright" panose="02040602050505020304" pitchFamily="18" charset="77"/>
              </a:rPr>
              <a:t> 5 </a:t>
            </a:r>
            <a:r>
              <a:rPr lang="en-US" sz="1600" dirty="0" err="1">
                <a:solidFill>
                  <a:schemeClr val="tx2"/>
                </a:solidFill>
                <a:latin typeface="Lucida Bright" panose="02040602050505020304" pitchFamily="18" charset="77"/>
              </a:rPr>
              <a:t>actores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cuya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carrera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haya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sido</a:t>
            </a:r>
            <a:r>
              <a:rPr lang="en-US" sz="1600" dirty="0">
                <a:solidFill>
                  <a:schemeClr val="tx2"/>
                </a:solidFill>
                <a:latin typeface="Lucida Bright" panose="02040602050505020304" pitchFamily="18" charset="77"/>
              </a:rPr>
              <a:t> la </a:t>
            </a:r>
            <a:r>
              <a:rPr lang="en-US" sz="1600" dirty="0" err="1">
                <a:solidFill>
                  <a:schemeClr val="tx2"/>
                </a:solidFill>
                <a:latin typeface="Lucida Bright" panose="02040602050505020304" pitchFamily="18" charset="77"/>
              </a:rPr>
              <a:t>más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larga</a:t>
            </a:r>
            <a:r>
              <a:rPr lang="en-US" sz="1600" dirty="0">
                <a:solidFill>
                  <a:schemeClr val="tx2"/>
                </a:solidFill>
                <a:latin typeface="Lucida Bright" panose="02040602050505020304" pitchFamily="18" charset="77"/>
              </a:rPr>
              <a:t>. Para </a:t>
            </a:r>
            <a:r>
              <a:rPr lang="en-US" sz="1600" dirty="0" err="1">
                <a:solidFill>
                  <a:schemeClr val="tx2"/>
                </a:solidFill>
                <a:latin typeface="Lucida Bright" panose="02040602050505020304" pitchFamily="18" charset="77"/>
              </a:rPr>
              <a:t>ello</a:t>
            </a:r>
            <a:r>
              <a:rPr lang="en-US" sz="1600" dirty="0">
                <a:solidFill>
                  <a:schemeClr val="tx2"/>
                </a:solidFill>
                <a:latin typeface="Lucida Bright" panose="02040602050505020304" pitchFamily="18" charset="77"/>
              </a:rPr>
              <a:t>, se </a:t>
            </a:r>
            <a:r>
              <a:rPr lang="en-US" sz="1600" dirty="0" err="1">
                <a:solidFill>
                  <a:schemeClr val="tx2"/>
                </a:solidFill>
                <a:latin typeface="Lucida Bright" panose="02040602050505020304" pitchFamily="18" charset="77"/>
              </a:rPr>
              <a:t>debe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mostrar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cuándo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comenzó</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su</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carrera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cuándo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finalizó</a:t>
            </a:r>
            <a:r>
              <a:rPr lang="en-US" sz="1600" dirty="0">
                <a:solidFill>
                  <a:schemeClr val="tx2"/>
                </a:solidFill>
                <a:latin typeface="Lucida Bright" panose="02040602050505020304" pitchFamily="18" charset="77"/>
              </a:rPr>
              <a:t> y </a:t>
            </a:r>
            <a:r>
              <a:rPr lang="en-US" sz="1600" dirty="0" err="1">
                <a:solidFill>
                  <a:schemeClr val="tx2"/>
                </a:solidFill>
                <a:latin typeface="Lucida Bright" panose="02040602050505020304" pitchFamily="18" charset="77"/>
              </a:rPr>
              <a:t>cuántos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años</a:t>
            </a:r>
            <a:r>
              <a:rPr lang="en-US" sz="1600" dirty="0">
                <a:solidFill>
                  <a:schemeClr val="tx2"/>
                </a:solidFill>
                <a:latin typeface="Lucida Bright" panose="02040602050505020304" pitchFamily="18" charset="77"/>
              </a:rPr>
              <a:t> ha </a:t>
            </a:r>
            <a:r>
              <a:rPr lang="en-US" sz="1600" dirty="0" err="1">
                <a:solidFill>
                  <a:schemeClr val="tx2"/>
                </a:solidFill>
                <a:latin typeface="Lucida Bright" panose="02040602050505020304" pitchFamily="18" charset="77"/>
              </a:rPr>
              <a:t>trabajado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Importante</a:t>
            </a:r>
            <a:r>
              <a:rPr lang="en-US" sz="1600" dirty="0">
                <a:solidFill>
                  <a:schemeClr val="tx2"/>
                </a:solidFill>
                <a:latin typeface="Lucida Bright" panose="02040602050505020304" pitchFamily="18" charset="77"/>
              </a:rPr>
              <a:t>! Se </a:t>
            </a:r>
            <a:r>
              <a:rPr lang="en-US" sz="1600" dirty="0" err="1">
                <a:solidFill>
                  <a:schemeClr val="tx2"/>
                </a:solidFill>
                <a:latin typeface="Lucida Bright" panose="02040602050505020304" pitchFamily="18" charset="77"/>
              </a:rPr>
              <a:t>necesita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previamente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filtrar</a:t>
            </a:r>
            <a:r>
              <a:rPr lang="en-US" sz="1600" dirty="0">
                <a:solidFill>
                  <a:schemeClr val="tx2"/>
                </a:solidFill>
                <a:latin typeface="Lucida Bright" panose="02040602050505020304" pitchFamily="18" charset="77"/>
              </a:rPr>
              <a:t> para </a:t>
            </a:r>
            <a:r>
              <a:rPr lang="en-US" sz="1600" dirty="0" err="1">
                <a:solidFill>
                  <a:schemeClr val="tx2"/>
                </a:solidFill>
                <a:latin typeface="Lucida Bright" panose="02040602050505020304" pitchFamily="18" charset="77"/>
              </a:rPr>
              <a:t>descartar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aquellos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actores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llamados</a:t>
            </a:r>
            <a:r>
              <a:rPr lang="en-US" sz="1600" dirty="0">
                <a:solidFill>
                  <a:schemeClr val="tx2"/>
                </a:solidFill>
                <a:latin typeface="Lucida Bright" panose="02040602050505020304" pitchFamily="18" charset="77"/>
              </a:rPr>
              <a:t> "Undefined". </a:t>
            </a:r>
            <a:r>
              <a:rPr lang="en-US" sz="1600" dirty="0" err="1">
                <a:solidFill>
                  <a:schemeClr val="tx2"/>
                </a:solidFill>
                <a:latin typeface="Lucida Bright" panose="02040602050505020304" pitchFamily="18" charset="77"/>
              </a:rPr>
              <a:t>Aclarar</a:t>
            </a:r>
            <a:r>
              <a:rPr lang="en-US" sz="1600" dirty="0">
                <a:solidFill>
                  <a:schemeClr val="tx2"/>
                </a:solidFill>
                <a:latin typeface="Lucida Bright" panose="02040602050505020304" pitchFamily="18" charset="77"/>
              </a:rPr>
              <a:t> que no se </a:t>
            </a:r>
            <a:r>
              <a:rPr lang="en-US" sz="1600" dirty="0" err="1">
                <a:solidFill>
                  <a:schemeClr val="tx2"/>
                </a:solidFill>
                <a:latin typeface="Lucida Bright" panose="02040602050505020304" pitchFamily="18" charset="77"/>
              </a:rPr>
              <a:t>eliminan</a:t>
            </a:r>
            <a:r>
              <a:rPr lang="en-US" sz="1600" dirty="0">
                <a:solidFill>
                  <a:schemeClr val="tx2"/>
                </a:solidFill>
                <a:latin typeface="Lucida Bright" panose="02040602050505020304" pitchFamily="18" charset="77"/>
              </a:rPr>
              <a:t> de la </a:t>
            </a:r>
            <a:r>
              <a:rPr lang="en-US" sz="1600" dirty="0" err="1">
                <a:solidFill>
                  <a:schemeClr val="tx2"/>
                </a:solidFill>
                <a:latin typeface="Lucida Bright" panose="02040602050505020304" pitchFamily="18" charset="77"/>
              </a:rPr>
              <a:t>colección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sólo</a:t>
            </a:r>
            <a:r>
              <a:rPr lang="en-US" sz="1600" dirty="0">
                <a:solidFill>
                  <a:schemeClr val="tx2"/>
                </a:solidFill>
                <a:latin typeface="Lucida Bright" panose="02040602050505020304" pitchFamily="18" charset="77"/>
              </a:rPr>
              <a:t> que </a:t>
            </a:r>
            <a:r>
              <a:rPr lang="en-US" sz="1600" dirty="0" err="1">
                <a:solidFill>
                  <a:schemeClr val="tx2"/>
                </a:solidFill>
                <a:latin typeface="Lucida Bright" panose="02040602050505020304" pitchFamily="18" charset="77"/>
              </a:rPr>
              <a:t>filtramos</a:t>
            </a:r>
            <a:r>
              <a:rPr lang="en-US" sz="1600" dirty="0">
                <a:solidFill>
                  <a:schemeClr val="tx2"/>
                </a:solidFill>
                <a:latin typeface="Lucida Bright" panose="02040602050505020304" pitchFamily="18" charset="77"/>
              </a:rPr>
              <a:t> para que no </a:t>
            </a:r>
            <a:r>
              <a:rPr lang="en-US" sz="1600" dirty="0" err="1">
                <a:solidFill>
                  <a:schemeClr val="tx2"/>
                </a:solidFill>
                <a:latin typeface="Lucida Bright" panose="02040602050505020304" pitchFamily="18" charset="77"/>
              </a:rPr>
              <a:t>aparezcan</a:t>
            </a:r>
            <a:r>
              <a:rPr lang="en-US" sz="16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35E2A36-389E-7DA8-46CD-C5C415E1BFDF}"/>
              </a:ext>
            </a:extLst>
          </p:cNvPr>
          <p:cNvPicPr>
            <a:picLocks noGrp="1" noChangeAspect="1"/>
          </p:cNvPicPr>
          <p:nvPr>
            <p:ph idx="1"/>
          </p:nvPr>
        </p:nvPicPr>
        <p:blipFill>
          <a:blip r:embed="rId3"/>
          <a:stretch>
            <a:fillRect/>
          </a:stretch>
        </p:blipFill>
        <p:spPr>
          <a:xfrm>
            <a:off x="2426229" y="2082799"/>
            <a:ext cx="7437437" cy="4001341"/>
          </a:xfrm>
        </p:spPr>
      </p:pic>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482447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15735" y="740320"/>
            <a:ext cx="9295732" cy="931595"/>
          </a:xfrm>
        </p:spPr>
        <p:txBody>
          <a:bodyPr anchor="t">
            <a:normAutofit/>
          </a:bodyPr>
          <a:lstStyle/>
          <a:p>
            <a:pPr algn="l"/>
            <a:r>
              <a:rPr lang="en-US" sz="1400" dirty="0">
                <a:solidFill>
                  <a:schemeClr val="tx2"/>
                </a:solidFill>
                <a:latin typeface="Lucida Bright" panose="02040602050505020304" pitchFamily="18" charset="77"/>
              </a:rPr>
              <a:t>20.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actors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Guardar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llamada</a:t>
            </a:r>
            <a:r>
              <a:rPr lang="en-US" sz="1400" dirty="0">
                <a:solidFill>
                  <a:schemeClr val="tx2"/>
                </a:solidFill>
                <a:latin typeface="Lucida Bright" panose="02040602050505020304" pitchFamily="18" charset="77"/>
              </a:rPr>
              <a:t> “genres” </a:t>
            </a:r>
            <a:r>
              <a:rPr lang="en-US" sz="1400" dirty="0" err="1">
                <a:solidFill>
                  <a:schemeClr val="tx2"/>
                </a:solidFill>
                <a:latin typeface="Lucida Bright" panose="02040602050505020304" pitchFamily="18" charset="77"/>
              </a:rPr>
              <a:t>realizando</a:t>
            </a:r>
            <a:r>
              <a:rPr lang="en-US" sz="1400" dirty="0">
                <a:solidFill>
                  <a:schemeClr val="tx2"/>
                </a:solidFill>
                <a:latin typeface="Lucida Bright" panose="02040602050505020304" pitchFamily="18" charset="77"/>
              </a:rPr>
              <a:t> la </a:t>
            </a:r>
            <a:r>
              <a:rPr lang="en-US" sz="1400" dirty="0" err="1">
                <a:solidFill>
                  <a:schemeClr val="tx2"/>
                </a:solidFill>
                <a:latin typeface="Lucida Bright" panose="02040602050505020304" pitchFamily="18" charset="77"/>
              </a:rPr>
              <a:t>fase</a:t>
            </a:r>
            <a:r>
              <a:rPr lang="en-US" sz="1400" dirty="0">
                <a:solidFill>
                  <a:schemeClr val="tx2"/>
                </a:solidFill>
                <a:latin typeface="Lucida Bright" panose="02040602050505020304" pitchFamily="18" charset="77"/>
              </a:rPr>
              <a:t> $unwind </a:t>
            </a:r>
            <a:r>
              <a:rPr lang="en-US" sz="1400" dirty="0" err="1">
                <a:solidFill>
                  <a:schemeClr val="tx2"/>
                </a:solidFill>
                <a:latin typeface="Lucida Bright" panose="02040602050505020304" pitchFamily="18" charset="77"/>
              </a:rPr>
              <a:t>por</a:t>
            </a:r>
            <a:r>
              <a:rPr lang="en-US" sz="1400" dirty="0">
                <a:solidFill>
                  <a:schemeClr val="tx2"/>
                </a:solidFill>
                <a:latin typeface="Lucida Bright" panose="02040602050505020304" pitchFamily="18" charset="77"/>
              </a:rPr>
              <a:t> genres. </a:t>
            </a:r>
            <a:r>
              <a:rPr lang="en-US" sz="1400" dirty="0" err="1">
                <a:solidFill>
                  <a:schemeClr val="tx2"/>
                </a:solidFill>
                <a:latin typeface="Lucida Bright" panose="02040602050505020304" pitchFamily="18" charset="77"/>
              </a:rPr>
              <a:t>Después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contar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cuantos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documentos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existen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la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1662119" y="3124877"/>
            <a:ext cx="10153666" cy="861742"/>
          </a:xfrm>
        </p:spPr>
        <p:txBody>
          <a:bodyPr anchor="ctr">
            <a:normAutofit/>
          </a:bodyPr>
          <a:lstStyle/>
          <a:p>
            <a:r>
              <a:rPr lang="en-US" sz="1400" dirty="0">
                <a:solidFill>
                  <a:schemeClr val="tx2"/>
                </a:solidFill>
                <a:latin typeface="Lucida Bright" panose="02040602050505020304" pitchFamily="18" charset="77"/>
              </a:rPr>
              <a:t>21.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genres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5 </a:t>
            </a:r>
            <a:r>
              <a:rPr lang="en-US" sz="1400" dirty="0" err="1">
                <a:solidFill>
                  <a:schemeClr val="tx2"/>
                </a:solidFill>
                <a:latin typeface="Lucida Bright" panose="02040602050505020304" pitchFamily="18" charset="77"/>
              </a:rPr>
              <a:t>documentos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agrupados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por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y </a:t>
            </a:r>
            <a:r>
              <a:rPr lang="en-US" sz="1400" dirty="0" err="1">
                <a:solidFill>
                  <a:schemeClr val="tx2"/>
                </a:solidFill>
                <a:latin typeface="Lucida Bright" panose="02040602050505020304" pitchFamily="18" charset="77"/>
              </a:rPr>
              <a:t>Género</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diferentes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tienen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total de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AC389A48-B8B6-9729-A204-50F6B08E4BF9}"/>
              </a:ext>
            </a:extLst>
          </p:cNvPr>
          <p:cNvPicPr>
            <a:picLocks noChangeAspect="1"/>
          </p:cNvPicPr>
          <p:nvPr/>
        </p:nvPicPr>
        <p:blipFill>
          <a:blip r:embed="rId3"/>
          <a:stretch>
            <a:fillRect/>
          </a:stretch>
        </p:blipFill>
        <p:spPr>
          <a:xfrm>
            <a:off x="2975027" y="1439333"/>
            <a:ext cx="6096000" cy="1651000"/>
          </a:xfrm>
          <a:prstGeom prst="rect">
            <a:avLst/>
          </a:prstGeom>
        </p:spPr>
      </p:pic>
      <p:pic>
        <p:nvPicPr>
          <p:cNvPr id="7" name="Picture 6" descr="Graphical user interface, text, application, chat or text message, email&#10;&#10;Description automatically generated">
            <a:extLst>
              <a:ext uri="{FF2B5EF4-FFF2-40B4-BE49-F238E27FC236}">
                <a16:creationId xmlns:a16="http://schemas.microsoft.com/office/drawing/2014/main" id="{5ABBB231-1253-98AC-DD51-A60588223A61}"/>
              </a:ext>
            </a:extLst>
          </p:cNvPr>
          <p:cNvPicPr>
            <a:picLocks noChangeAspect="1"/>
          </p:cNvPicPr>
          <p:nvPr/>
        </p:nvPicPr>
        <p:blipFill>
          <a:blip r:embed="rId4"/>
          <a:stretch>
            <a:fillRect/>
          </a:stretch>
        </p:blipFill>
        <p:spPr>
          <a:xfrm>
            <a:off x="2975026" y="3901016"/>
            <a:ext cx="8048573" cy="2823874"/>
          </a:xfrm>
          <a:prstGeom prst="rect">
            <a:avLst/>
          </a:prstGeom>
        </p:spPr>
      </p:pic>
    </p:spTree>
    <p:extLst>
      <p:ext uri="{BB962C8B-B14F-4D97-AF65-F5344CB8AC3E}">
        <p14:creationId xmlns:p14="http://schemas.microsoft.com/office/powerpoint/2010/main" val="225887100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49603" y="510601"/>
            <a:ext cx="9619747" cy="817544"/>
          </a:xfrm>
        </p:spPr>
        <p:txBody>
          <a:bodyPr anchor="t">
            <a:normAutofit fontScale="90000"/>
          </a:bodyPr>
          <a:lstStyle/>
          <a:p>
            <a:pPr algn="l"/>
            <a:r>
              <a:rPr lang="en-US" sz="1400" dirty="0">
                <a:solidFill>
                  <a:schemeClr val="tx2"/>
                </a:solidFill>
                <a:latin typeface="Lucida Bright" panose="02040602050505020304" pitchFamily="18" charset="77"/>
              </a:rPr>
              <a:t>22.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genres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5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y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han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participado</a:t>
            </a:r>
            <a:r>
              <a:rPr lang="en-US" sz="1400" dirty="0">
                <a:solidFill>
                  <a:schemeClr val="tx2"/>
                </a:solidFill>
                <a:latin typeface="Lucida Bright" panose="02040602050505020304" pitchFamily="18" charset="77"/>
              </a:rPr>
              <a:t> con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diferentes</a:t>
            </a:r>
            <a:r>
              <a:rPr lang="en-US" sz="1400" dirty="0">
                <a:solidFill>
                  <a:schemeClr val="tx2"/>
                </a:solidFill>
                <a:latin typeface="Lucida Bright" panose="02040602050505020304" pitchFamily="18" charset="77"/>
              </a:rPr>
              <a:t>, se </a:t>
            </a:r>
            <a:r>
              <a:rPr lang="en-US" sz="1400" dirty="0" err="1">
                <a:solidFill>
                  <a:schemeClr val="tx2"/>
                </a:solidFill>
                <a:latin typeface="Lucida Bright" panose="02040602050505020304" pitchFamily="18" charset="77"/>
              </a:rPr>
              <a:t>debe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diferentes</a:t>
            </a:r>
            <a:r>
              <a:rPr lang="en-US" sz="1400" dirty="0">
                <a:solidFill>
                  <a:schemeClr val="tx2"/>
                </a:solidFill>
                <a:latin typeface="Lucida Bright" panose="02040602050505020304" pitchFamily="18" charset="77"/>
              </a:rPr>
              <a:t> que ha </a:t>
            </a:r>
            <a:r>
              <a:rPr lang="en-US" sz="1400" dirty="0" err="1">
                <a:solidFill>
                  <a:schemeClr val="tx2"/>
                </a:solidFill>
                <a:latin typeface="Lucida Bright" panose="02040602050505020304" pitchFamily="18" charset="77"/>
              </a:rPr>
              <a:t>interpretado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Importante</a:t>
            </a:r>
            <a:r>
              <a:rPr lang="en-US" sz="1400" dirty="0">
                <a:solidFill>
                  <a:schemeClr val="tx2"/>
                </a:solidFill>
                <a:latin typeface="Lucida Bright" panose="02040602050505020304" pitchFamily="18" charset="77"/>
              </a:rPr>
              <a:t>! Se </a:t>
            </a:r>
            <a:r>
              <a:rPr lang="en-US" sz="1400" dirty="0" err="1">
                <a:solidFill>
                  <a:schemeClr val="tx2"/>
                </a:solidFill>
                <a:latin typeface="Lucida Bright" panose="02040602050505020304" pitchFamily="18" charset="77"/>
              </a:rPr>
              <a:t>necesita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previamente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filtrar</a:t>
            </a:r>
            <a:r>
              <a:rPr lang="en-US" sz="1400" dirty="0">
                <a:solidFill>
                  <a:schemeClr val="tx2"/>
                </a:solidFill>
                <a:latin typeface="Lucida Bright" panose="02040602050505020304" pitchFamily="18" charset="77"/>
              </a:rPr>
              <a:t> para </a:t>
            </a:r>
            <a:r>
              <a:rPr lang="en-US" sz="1400" dirty="0" err="1">
                <a:solidFill>
                  <a:schemeClr val="tx2"/>
                </a:solidFill>
                <a:latin typeface="Lucida Bright" panose="02040602050505020304" pitchFamily="18" charset="77"/>
              </a:rPr>
              <a:t>descartar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aquellos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actores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llamados</a:t>
            </a:r>
            <a:r>
              <a:rPr lang="en-US" sz="1400" dirty="0">
                <a:solidFill>
                  <a:schemeClr val="tx2"/>
                </a:solidFill>
                <a:latin typeface="Lucida Bright" panose="02040602050505020304" pitchFamily="18" charset="77"/>
              </a:rPr>
              <a:t> "Undefined". </a:t>
            </a:r>
            <a:r>
              <a:rPr lang="en-US" sz="1400" dirty="0" err="1">
                <a:solidFill>
                  <a:schemeClr val="tx2"/>
                </a:solidFill>
                <a:latin typeface="Lucida Bright" panose="02040602050505020304" pitchFamily="18" charset="77"/>
              </a:rPr>
              <a:t>Aclarar</a:t>
            </a:r>
            <a:r>
              <a:rPr lang="en-US" sz="1400" dirty="0">
                <a:solidFill>
                  <a:schemeClr val="tx2"/>
                </a:solidFill>
                <a:latin typeface="Lucida Bright" panose="02040602050505020304" pitchFamily="18" charset="77"/>
              </a:rPr>
              <a:t> que no se </a:t>
            </a:r>
            <a:r>
              <a:rPr lang="en-US" sz="1400" dirty="0" err="1">
                <a:solidFill>
                  <a:schemeClr val="tx2"/>
                </a:solidFill>
                <a:latin typeface="Lucida Bright" panose="02040602050505020304" pitchFamily="18" charset="77"/>
              </a:rPr>
              <a:t>eliminan</a:t>
            </a:r>
            <a:r>
              <a:rPr lang="en-US" sz="1400" dirty="0">
                <a:solidFill>
                  <a:schemeClr val="tx2"/>
                </a:solidFill>
                <a:latin typeface="Lucida Bright" panose="02040602050505020304" pitchFamily="18" charset="77"/>
              </a:rPr>
              <a:t> de la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sólo</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filtramos</a:t>
            </a:r>
            <a:r>
              <a:rPr lang="en-US" sz="1400" dirty="0">
                <a:solidFill>
                  <a:schemeClr val="tx2"/>
                </a:solidFill>
                <a:latin typeface="Lucida Bright" panose="02040602050505020304" pitchFamily="18" charset="77"/>
              </a:rPr>
              <a:t> para que no </a:t>
            </a:r>
            <a:r>
              <a:rPr lang="en-US" sz="1400" dirty="0" err="1">
                <a:solidFill>
                  <a:schemeClr val="tx2"/>
                </a:solidFill>
                <a:latin typeface="Lucida Bright" panose="02040602050505020304" pitchFamily="18" charset="77"/>
              </a:rPr>
              <a:t>aparezcan</a:t>
            </a:r>
            <a:r>
              <a:rPr lang="en-US" sz="14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10;&#10;Description automatically generated">
            <a:extLst>
              <a:ext uri="{FF2B5EF4-FFF2-40B4-BE49-F238E27FC236}">
                <a16:creationId xmlns:a16="http://schemas.microsoft.com/office/drawing/2014/main" id="{6C1F6CDA-AA93-B227-9D82-B2EB821CB309}"/>
              </a:ext>
            </a:extLst>
          </p:cNvPr>
          <p:cNvPicPr>
            <a:picLocks noChangeAspect="1"/>
          </p:cNvPicPr>
          <p:nvPr/>
        </p:nvPicPr>
        <p:blipFill>
          <a:blip r:embed="rId3"/>
          <a:stretch>
            <a:fillRect/>
          </a:stretch>
        </p:blipFill>
        <p:spPr>
          <a:xfrm>
            <a:off x="3310433" y="1311105"/>
            <a:ext cx="7772400" cy="241532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9C40C19-C6A1-C835-23C7-F8E6939416E5}"/>
              </a:ext>
            </a:extLst>
          </p:cNvPr>
          <p:cNvPicPr>
            <a:picLocks noChangeAspect="1"/>
          </p:cNvPicPr>
          <p:nvPr/>
        </p:nvPicPr>
        <p:blipFill>
          <a:blip r:embed="rId4"/>
          <a:stretch>
            <a:fillRect/>
          </a:stretch>
        </p:blipFill>
        <p:spPr>
          <a:xfrm>
            <a:off x="1665076" y="3992679"/>
            <a:ext cx="1881008" cy="2821511"/>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E66DF569-6084-A3C1-8AAA-95F255CCA795}"/>
              </a:ext>
            </a:extLst>
          </p:cNvPr>
          <p:cNvPicPr>
            <a:picLocks noChangeAspect="1"/>
          </p:cNvPicPr>
          <p:nvPr/>
        </p:nvPicPr>
        <p:blipFill>
          <a:blip r:embed="rId5"/>
          <a:stretch>
            <a:fillRect/>
          </a:stretch>
        </p:blipFill>
        <p:spPr>
          <a:xfrm>
            <a:off x="3776878" y="4000435"/>
            <a:ext cx="1494168" cy="2631035"/>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FD5D3A69-0DCE-DABB-3505-5652E726032F}"/>
              </a:ext>
            </a:extLst>
          </p:cNvPr>
          <p:cNvPicPr>
            <a:picLocks noChangeAspect="1"/>
          </p:cNvPicPr>
          <p:nvPr/>
        </p:nvPicPr>
        <p:blipFill>
          <a:blip r:embed="rId6"/>
          <a:stretch>
            <a:fillRect/>
          </a:stretch>
        </p:blipFill>
        <p:spPr>
          <a:xfrm>
            <a:off x="5494664" y="4000435"/>
            <a:ext cx="1513815" cy="2700013"/>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62BD7481-E67F-2056-DE43-05721696CA0B}"/>
              </a:ext>
            </a:extLst>
          </p:cNvPr>
          <p:cNvPicPr>
            <a:picLocks noChangeAspect="1"/>
          </p:cNvPicPr>
          <p:nvPr/>
        </p:nvPicPr>
        <p:blipFill>
          <a:blip r:embed="rId7"/>
          <a:stretch>
            <a:fillRect/>
          </a:stretch>
        </p:blipFill>
        <p:spPr>
          <a:xfrm>
            <a:off x="7286162" y="3900696"/>
            <a:ext cx="1784633" cy="2880029"/>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91C3C35F-09B6-4DFA-A8D1-085C598C4ECF}"/>
              </a:ext>
            </a:extLst>
          </p:cNvPr>
          <p:cNvPicPr>
            <a:picLocks noChangeAspect="1"/>
          </p:cNvPicPr>
          <p:nvPr/>
        </p:nvPicPr>
        <p:blipFill>
          <a:blip r:embed="rId8"/>
          <a:stretch>
            <a:fillRect/>
          </a:stretch>
        </p:blipFill>
        <p:spPr>
          <a:xfrm>
            <a:off x="9298200" y="3952962"/>
            <a:ext cx="1784633" cy="2827763"/>
          </a:xfrm>
          <a:prstGeom prst="rect">
            <a:avLst/>
          </a:prstGeom>
        </p:spPr>
      </p:pic>
      <p:sp>
        <p:nvSpPr>
          <p:cNvPr id="24" name="TextBox 23">
            <a:extLst>
              <a:ext uri="{FF2B5EF4-FFF2-40B4-BE49-F238E27FC236}">
                <a16:creationId xmlns:a16="http://schemas.microsoft.com/office/drawing/2014/main" id="{38DD8082-4575-0E7A-57B2-42A28150C262}"/>
              </a:ext>
            </a:extLst>
          </p:cNvPr>
          <p:cNvSpPr txBox="1"/>
          <p:nvPr/>
        </p:nvSpPr>
        <p:spPr>
          <a:xfrm>
            <a:off x="1285443" y="3644628"/>
            <a:ext cx="2778557" cy="338554"/>
          </a:xfrm>
          <a:prstGeom prst="rect">
            <a:avLst/>
          </a:prstGeom>
          <a:noFill/>
        </p:spPr>
        <p:txBody>
          <a:bodyPr wrap="square">
            <a:spAutoFit/>
          </a:bodyPr>
          <a:lstStyle/>
          <a:p>
            <a:r>
              <a:rPr lang="en-US" sz="1600" dirty="0">
                <a:solidFill>
                  <a:schemeClr val="accent3">
                    <a:lumMod val="75000"/>
                  </a:schemeClr>
                </a:solidFill>
                <a:latin typeface="Lucida Bright" panose="02040602050505020304" pitchFamily="18" charset="77"/>
              </a:rPr>
              <a:t>Salida </a:t>
            </a:r>
            <a:r>
              <a:rPr lang="en-US" sz="1600" dirty="0" err="1">
                <a:solidFill>
                  <a:schemeClr val="accent3">
                    <a:lumMod val="75000"/>
                  </a:schemeClr>
                </a:solidFill>
                <a:latin typeface="Lucida Bright" panose="02040602050505020304" pitchFamily="18" charset="77"/>
              </a:rPr>
              <a:t>en</a:t>
            </a:r>
            <a:r>
              <a:rPr lang="en-US" sz="1600" dirty="0">
                <a:solidFill>
                  <a:schemeClr val="accent3">
                    <a:lumMod val="75000"/>
                  </a:schemeClr>
                </a:solidFill>
                <a:latin typeface="Lucida Bright" panose="02040602050505020304" pitchFamily="18" charset="77"/>
              </a:rPr>
              <a:t> </a:t>
            </a:r>
            <a:r>
              <a:rPr lang="en-US" sz="1600" dirty="0" err="1">
                <a:solidFill>
                  <a:schemeClr val="accent3">
                    <a:lumMod val="75000"/>
                  </a:schemeClr>
                </a:solidFill>
                <a:latin typeface="Lucida Bright" panose="02040602050505020304" pitchFamily="18" charset="77"/>
              </a:rPr>
              <a:t>formato</a:t>
            </a:r>
            <a:r>
              <a:rPr lang="en-US" sz="1600" dirty="0">
                <a:solidFill>
                  <a:schemeClr val="accent3">
                    <a:lumMod val="75000"/>
                  </a:schemeClr>
                </a:solidFill>
                <a:latin typeface="Lucida Bright" panose="02040602050505020304" pitchFamily="18" charset="77"/>
              </a:rPr>
              <a:t> </a:t>
            </a:r>
            <a:r>
              <a:rPr lang="en-US" sz="1600" dirty="0" err="1">
                <a:solidFill>
                  <a:schemeClr val="accent3">
                    <a:lumMod val="75000"/>
                  </a:schemeClr>
                </a:solidFill>
                <a:latin typeface="Lucida Bright" panose="02040602050505020304" pitchFamily="18" charset="77"/>
              </a:rPr>
              <a:t>Json</a:t>
            </a:r>
            <a:r>
              <a:rPr lang="en-US" sz="1600" dirty="0">
                <a:solidFill>
                  <a:schemeClr val="accent3">
                    <a:lumMod val="75000"/>
                  </a:schemeClr>
                </a:solidFill>
                <a:latin typeface="Lucida Bright" panose="02040602050505020304" pitchFamily="18" charset="77"/>
              </a:rPr>
              <a:t>:</a:t>
            </a:r>
            <a:endParaRPr lang="en-US" sz="1600" dirty="0">
              <a:solidFill>
                <a:schemeClr val="accent3">
                  <a:lumMod val="75000"/>
                </a:schemeClr>
              </a:solidFill>
            </a:endParaRPr>
          </a:p>
        </p:txBody>
      </p:sp>
    </p:spTree>
    <p:extLst>
      <p:ext uri="{BB962C8B-B14F-4D97-AF65-F5344CB8AC3E}">
        <p14:creationId xmlns:p14="http://schemas.microsoft.com/office/powerpoint/2010/main" val="350879639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1" y="808056"/>
            <a:ext cx="9222252" cy="707477"/>
          </a:xfrm>
        </p:spPr>
        <p:txBody>
          <a:bodyPr anchor="t">
            <a:noAutofit/>
          </a:bodyPr>
          <a:lstStyle/>
          <a:p>
            <a:pPr algn="l"/>
            <a:r>
              <a:rPr lang="en-US" sz="1400" dirty="0">
                <a:solidFill>
                  <a:schemeClr val="tx2"/>
                </a:solidFill>
                <a:latin typeface="Lucida Bright" panose="02040602050505020304" pitchFamily="18" charset="77"/>
              </a:rPr>
              <a:t>23. </a:t>
            </a:r>
            <a:r>
              <a:rPr lang="en-US" sz="1400" dirty="0" err="1">
                <a:solidFill>
                  <a:schemeClr val="tx2"/>
                </a:solidFill>
                <a:latin typeface="Lucida Bright" panose="02040602050505020304" pitchFamily="18" charset="77"/>
              </a:rPr>
              <a:t>Sobre</a:t>
            </a:r>
            <a:r>
              <a:rPr lang="en-US" sz="1400" dirty="0">
                <a:solidFill>
                  <a:schemeClr val="tx2"/>
                </a:solidFill>
                <a:latin typeface="Lucida Bright" panose="02040602050505020304" pitchFamily="18" charset="77"/>
              </a:rPr>
              <a:t> genres (</a:t>
            </a:r>
            <a:r>
              <a:rPr lang="en-US" sz="1400" dirty="0" err="1">
                <a:solidFill>
                  <a:schemeClr val="tx2"/>
                </a:solidFill>
                <a:latin typeface="Lucida Bright" panose="02040602050505020304" pitchFamily="18" charset="77"/>
              </a:rPr>
              <a:t>nueva</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colección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mostrar</a:t>
            </a:r>
            <a:r>
              <a:rPr lang="en-US" sz="1400" dirty="0">
                <a:solidFill>
                  <a:schemeClr val="tx2"/>
                </a:solidFill>
                <a:latin typeface="Lucida Bright" panose="02040602050505020304" pitchFamily="18" charset="77"/>
              </a:rPr>
              <a:t> las 5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y </a:t>
            </a:r>
            <a:r>
              <a:rPr lang="en-US" sz="1400" dirty="0" err="1">
                <a:solidFill>
                  <a:schemeClr val="tx2"/>
                </a:solidFill>
                <a:latin typeface="Lucida Bright" panose="02040602050505020304" pitchFamily="18" charset="77"/>
              </a:rPr>
              <a:t>su</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correspondiente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más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diferentes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han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sido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catalogados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mostrando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esos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y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número</a:t>
            </a:r>
            <a:r>
              <a:rPr lang="en-US" sz="1400" dirty="0">
                <a:solidFill>
                  <a:schemeClr val="tx2"/>
                </a:solidFill>
                <a:latin typeface="Lucida Bright" panose="02040602050505020304" pitchFamily="18" charset="77"/>
              </a:rPr>
              <a:t> de </a:t>
            </a:r>
            <a:r>
              <a:rPr lang="en-US" sz="1400" dirty="0" err="1">
                <a:solidFill>
                  <a:schemeClr val="tx2"/>
                </a:solidFill>
                <a:latin typeface="Lucida Bright" panose="02040602050505020304" pitchFamily="18" charset="77"/>
              </a:rPr>
              <a:t>géneros</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contiene</a:t>
            </a:r>
            <a:r>
              <a:rPr lang="en-US" sz="14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D6CE074E-0A01-E674-FAD2-84781282C20C}"/>
              </a:ext>
            </a:extLst>
          </p:cNvPr>
          <p:cNvPicPr>
            <a:picLocks noChangeAspect="1"/>
          </p:cNvPicPr>
          <p:nvPr/>
        </p:nvPicPr>
        <p:blipFill>
          <a:blip r:embed="rId3"/>
          <a:stretch>
            <a:fillRect/>
          </a:stretch>
        </p:blipFill>
        <p:spPr>
          <a:xfrm>
            <a:off x="2475473" y="1515533"/>
            <a:ext cx="7772400" cy="2741388"/>
          </a:xfrm>
          <a:prstGeom prst="rect">
            <a:avLst/>
          </a:prstGeom>
        </p:spPr>
      </p:pic>
      <p:pic>
        <p:nvPicPr>
          <p:cNvPr id="10" name="Picture 9" descr="Text&#10;&#10;Description automatically generated">
            <a:extLst>
              <a:ext uri="{FF2B5EF4-FFF2-40B4-BE49-F238E27FC236}">
                <a16:creationId xmlns:a16="http://schemas.microsoft.com/office/drawing/2014/main" id="{D7523A7B-9B69-BE1D-140F-3C1976E976A0}"/>
              </a:ext>
            </a:extLst>
          </p:cNvPr>
          <p:cNvPicPr>
            <a:picLocks noChangeAspect="1"/>
          </p:cNvPicPr>
          <p:nvPr/>
        </p:nvPicPr>
        <p:blipFill>
          <a:blip r:embed="rId4"/>
          <a:stretch>
            <a:fillRect/>
          </a:stretch>
        </p:blipFill>
        <p:spPr>
          <a:xfrm>
            <a:off x="1107848" y="4450020"/>
            <a:ext cx="3048000" cy="2006600"/>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A76AC480-4DE7-5572-3EC5-49E10BBE8453}"/>
              </a:ext>
            </a:extLst>
          </p:cNvPr>
          <p:cNvPicPr>
            <a:picLocks noChangeAspect="1"/>
          </p:cNvPicPr>
          <p:nvPr/>
        </p:nvPicPr>
        <p:blipFill>
          <a:blip r:embed="rId5"/>
          <a:stretch>
            <a:fillRect/>
          </a:stretch>
        </p:blipFill>
        <p:spPr>
          <a:xfrm>
            <a:off x="3212147" y="4526220"/>
            <a:ext cx="2743200" cy="18542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F05891E-4AE5-A706-2045-D95E1A0C7013}"/>
              </a:ext>
            </a:extLst>
          </p:cNvPr>
          <p:cNvPicPr>
            <a:picLocks noChangeAspect="1"/>
          </p:cNvPicPr>
          <p:nvPr/>
        </p:nvPicPr>
        <p:blipFill>
          <a:blip r:embed="rId6"/>
          <a:stretch>
            <a:fillRect/>
          </a:stretch>
        </p:blipFill>
        <p:spPr>
          <a:xfrm>
            <a:off x="5817068" y="4485550"/>
            <a:ext cx="2247900" cy="1955800"/>
          </a:xfrm>
          <a:prstGeom prst="rect">
            <a:avLst/>
          </a:prstGeom>
        </p:spPr>
      </p:pic>
      <p:pic>
        <p:nvPicPr>
          <p:cNvPr id="22" name="Picture 21" descr="A picture containing map&#10;&#10;Description automatically generated">
            <a:extLst>
              <a:ext uri="{FF2B5EF4-FFF2-40B4-BE49-F238E27FC236}">
                <a16:creationId xmlns:a16="http://schemas.microsoft.com/office/drawing/2014/main" id="{0568BC7F-4404-278D-9771-93EAFAF487DC}"/>
              </a:ext>
            </a:extLst>
          </p:cNvPr>
          <p:cNvPicPr>
            <a:picLocks noChangeAspect="1"/>
          </p:cNvPicPr>
          <p:nvPr/>
        </p:nvPicPr>
        <p:blipFill>
          <a:blip r:embed="rId7"/>
          <a:stretch>
            <a:fillRect/>
          </a:stretch>
        </p:blipFill>
        <p:spPr>
          <a:xfrm>
            <a:off x="8064968" y="4577020"/>
            <a:ext cx="2044700" cy="1879600"/>
          </a:xfrm>
          <a:prstGeom prst="rect">
            <a:avLst/>
          </a:prstGeom>
        </p:spPr>
      </p:pic>
      <p:pic>
        <p:nvPicPr>
          <p:cNvPr id="24" name="Picture 23" descr="Text&#10;&#10;Description automatically generated with low confidence">
            <a:extLst>
              <a:ext uri="{FF2B5EF4-FFF2-40B4-BE49-F238E27FC236}">
                <a16:creationId xmlns:a16="http://schemas.microsoft.com/office/drawing/2014/main" id="{37A3871D-2502-D90F-2CF4-35DD2EF5669D}"/>
              </a:ext>
            </a:extLst>
          </p:cNvPr>
          <p:cNvPicPr>
            <a:picLocks noChangeAspect="1"/>
          </p:cNvPicPr>
          <p:nvPr/>
        </p:nvPicPr>
        <p:blipFill>
          <a:blip r:embed="rId8"/>
          <a:stretch>
            <a:fillRect/>
          </a:stretch>
        </p:blipFill>
        <p:spPr>
          <a:xfrm>
            <a:off x="10129261" y="4612550"/>
            <a:ext cx="2044700" cy="1828800"/>
          </a:xfrm>
          <a:prstGeom prst="rect">
            <a:avLst/>
          </a:prstGeom>
        </p:spPr>
      </p:pic>
    </p:spTree>
    <p:extLst>
      <p:ext uri="{BB962C8B-B14F-4D97-AF65-F5344CB8AC3E}">
        <p14:creationId xmlns:p14="http://schemas.microsoft.com/office/powerpoint/2010/main" val="29452952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1065635" y="137496"/>
            <a:ext cx="9619748" cy="533064"/>
          </a:xfrm>
        </p:spPr>
        <p:txBody>
          <a:bodyPr anchor="t">
            <a:normAutofit/>
          </a:bodyPr>
          <a:lstStyle/>
          <a:p>
            <a:pPr algn="l"/>
            <a:r>
              <a:rPr lang="en-US" sz="1600" dirty="0">
                <a:solidFill>
                  <a:schemeClr val="tx2"/>
                </a:solidFill>
                <a:latin typeface="Lucida Bright" panose="02040602050505020304" pitchFamily="18" charset="77"/>
              </a:rPr>
              <a:t>24. </a:t>
            </a:r>
            <a:r>
              <a:rPr lang="en-US" sz="1600" dirty="0" err="1">
                <a:solidFill>
                  <a:schemeClr val="tx2"/>
                </a:solidFill>
                <a:latin typeface="Lucida Bright" panose="02040602050505020304" pitchFamily="18" charset="77"/>
              </a:rPr>
              <a:t>Ejercicios</a:t>
            </a:r>
            <a:r>
              <a:rPr lang="en-US" sz="1600" dirty="0">
                <a:solidFill>
                  <a:schemeClr val="tx2"/>
                </a:solidFill>
                <a:latin typeface="Lucida Bright" panose="02040602050505020304" pitchFamily="18" charset="77"/>
              </a:rPr>
              <a:t> libre de </a:t>
            </a:r>
            <a:r>
              <a:rPr lang="en-US" sz="1600" dirty="0" err="1">
                <a:solidFill>
                  <a:schemeClr val="tx2"/>
                </a:solidFill>
                <a:latin typeface="Lucida Bright" panose="02040602050505020304" pitchFamily="18" charset="77"/>
              </a:rPr>
              <a:t>agregacion</a:t>
            </a:r>
            <a:r>
              <a:rPr lang="en-US" sz="16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able&#10;&#10;Description automatically generated">
            <a:extLst>
              <a:ext uri="{FF2B5EF4-FFF2-40B4-BE49-F238E27FC236}">
                <a16:creationId xmlns:a16="http://schemas.microsoft.com/office/drawing/2014/main" id="{8AD56887-4746-E042-4DD5-0FBC06F01237}"/>
              </a:ext>
            </a:extLst>
          </p:cNvPr>
          <p:cNvPicPr>
            <a:picLocks noChangeAspect="1"/>
          </p:cNvPicPr>
          <p:nvPr/>
        </p:nvPicPr>
        <p:blipFill>
          <a:blip r:embed="rId3"/>
          <a:stretch>
            <a:fillRect/>
          </a:stretch>
        </p:blipFill>
        <p:spPr>
          <a:xfrm>
            <a:off x="1625740" y="539051"/>
            <a:ext cx="9500625" cy="6181453"/>
          </a:xfrm>
          <a:prstGeom prst="rect">
            <a:avLst/>
          </a:prstGeom>
        </p:spPr>
      </p:pic>
    </p:spTree>
    <p:extLst>
      <p:ext uri="{BB962C8B-B14F-4D97-AF65-F5344CB8AC3E}">
        <p14:creationId xmlns:p14="http://schemas.microsoft.com/office/powerpoint/2010/main" val="200423835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1145002" y="48589"/>
            <a:ext cx="4950997" cy="408611"/>
          </a:xfrm>
        </p:spPr>
        <p:txBody>
          <a:bodyPr anchor="t">
            <a:noAutofit/>
          </a:bodyPr>
          <a:lstStyle/>
          <a:p>
            <a:pPr algn="l"/>
            <a:r>
              <a:rPr lang="en-US" sz="1400" dirty="0">
                <a:solidFill>
                  <a:schemeClr val="tx2"/>
                </a:solidFill>
                <a:latin typeface="Lucida Bright" panose="02040602050505020304" pitchFamily="18" charset="77"/>
              </a:rPr>
              <a:t>25. </a:t>
            </a:r>
            <a:r>
              <a:rPr lang="en-US" sz="1400" dirty="0" err="1">
                <a:solidFill>
                  <a:schemeClr val="tx2"/>
                </a:solidFill>
                <a:latin typeface="Lucida Bright" panose="02040602050505020304" pitchFamily="18" charset="77"/>
              </a:rPr>
              <a:t>Ejercicios</a:t>
            </a:r>
            <a:r>
              <a:rPr lang="en-US" sz="1400" dirty="0">
                <a:solidFill>
                  <a:schemeClr val="tx2"/>
                </a:solidFill>
                <a:latin typeface="Lucida Bright" panose="02040602050505020304" pitchFamily="18" charset="77"/>
              </a:rPr>
              <a:t> libre de </a:t>
            </a:r>
            <a:r>
              <a:rPr lang="en-US" sz="1400" dirty="0" err="1">
                <a:solidFill>
                  <a:schemeClr val="tx2"/>
                </a:solidFill>
                <a:latin typeface="Lucida Bright" panose="02040602050505020304" pitchFamily="18" charset="77"/>
              </a:rPr>
              <a:t>agregacion</a:t>
            </a:r>
            <a:r>
              <a:rPr lang="en-US" sz="14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descr="Graphical user interface, table&#10;&#10;Description automatically generated">
            <a:extLst>
              <a:ext uri="{FF2B5EF4-FFF2-40B4-BE49-F238E27FC236}">
                <a16:creationId xmlns:a16="http://schemas.microsoft.com/office/drawing/2014/main" id="{39E334B3-5F4A-5150-B1A9-8B88EBD23DD4}"/>
              </a:ext>
            </a:extLst>
          </p:cNvPr>
          <p:cNvPicPr>
            <a:picLocks noGrp="1" noChangeAspect="1"/>
          </p:cNvPicPr>
          <p:nvPr>
            <p:ph idx="1"/>
          </p:nvPr>
        </p:nvPicPr>
        <p:blipFill>
          <a:blip r:embed="rId3"/>
          <a:stretch>
            <a:fillRect/>
          </a:stretch>
        </p:blipFill>
        <p:spPr>
          <a:xfrm>
            <a:off x="2786836" y="457200"/>
            <a:ext cx="8806980" cy="5867115"/>
          </a:xfrm>
        </p:spPr>
      </p:pic>
    </p:spTree>
    <p:extLst>
      <p:ext uri="{BB962C8B-B14F-4D97-AF65-F5344CB8AC3E}">
        <p14:creationId xmlns:p14="http://schemas.microsoft.com/office/powerpoint/2010/main" val="237341965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9">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1"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3">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0" y="808056"/>
            <a:ext cx="9619747" cy="742952"/>
          </a:xfrm>
        </p:spPr>
        <p:txBody>
          <a:bodyPr anchor="t">
            <a:normAutofit/>
          </a:bodyPr>
          <a:lstStyle/>
          <a:p>
            <a:pPr algn="l"/>
            <a:r>
              <a:rPr lang="en-US" sz="3600" dirty="0">
                <a:solidFill>
                  <a:schemeClr val="tx2"/>
                </a:solidFill>
                <a:latin typeface="Lucida Bright" panose="02040602050505020304" pitchFamily="18" charset="77"/>
              </a:rPr>
              <a:t>0 – Import dataset Movies:</a:t>
            </a:r>
          </a:p>
        </p:txBody>
      </p:sp>
      <p:sp>
        <p:nvSpPr>
          <p:cNvPr id="18" name="Right Triangle 17">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Graphical user interface, text, application, email&#10;&#10;Description automatically generated">
            <a:extLst>
              <a:ext uri="{FF2B5EF4-FFF2-40B4-BE49-F238E27FC236}">
                <a16:creationId xmlns:a16="http://schemas.microsoft.com/office/drawing/2014/main" id="{6BA43EA5-429E-FCB2-C8D2-5C44D8BC5100}"/>
              </a:ext>
            </a:extLst>
          </p:cNvPr>
          <p:cNvPicPr>
            <a:picLocks noGrp="1" noChangeAspect="1"/>
          </p:cNvPicPr>
          <p:nvPr>
            <p:ph idx="1"/>
          </p:nvPr>
        </p:nvPicPr>
        <p:blipFill>
          <a:blip r:embed="rId3"/>
          <a:stretch>
            <a:fillRect/>
          </a:stretch>
        </p:blipFill>
        <p:spPr>
          <a:xfrm>
            <a:off x="183361" y="1551008"/>
            <a:ext cx="11848619" cy="3318896"/>
          </a:xfrm>
        </p:spPr>
      </p:pic>
      <p:pic>
        <p:nvPicPr>
          <p:cNvPr id="7" name="Picture 6" descr="Graphical user interface, application&#10;&#10;Description automatically generated">
            <a:extLst>
              <a:ext uri="{FF2B5EF4-FFF2-40B4-BE49-F238E27FC236}">
                <a16:creationId xmlns:a16="http://schemas.microsoft.com/office/drawing/2014/main" id="{05E2A306-88AC-5CCE-EF32-2DE026D9F902}"/>
              </a:ext>
            </a:extLst>
          </p:cNvPr>
          <p:cNvPicPr>
            <a:picLocks noChangeAspect="1"/>
          </p:cNvPicPr>
          <p:nvPr/>
        </p:nvPicPr>
        <p:blipFill rotWithShape="1">
          <a:blip r:embed="rId4"/>
          <a:srcRect b="23362"/>
          <a:stretch/>
        </p:blipFill>
        <p:spPr>
          <a:xfrm>
            <a:off x="9054393" y="4224235"/>
            <a:ext cx="1850634" cy="2418542"/>
          </a:xfrm>
          <a:prstGeom prst="rect">
            <a:avLst/>
          </a:prstGeom>
        </p:spPr>
      </p:pic>
      <p:sp>
        <p:nvSpPr>
          <p:cNvPr id="9" name="TextBox 8">
            <a:extLst>
              <a:ext uri="{FF2B5EF4-FFF2-40B4-BE49-F238E27FC236}">
                <a16:creationId xmlns:a16="http://schemas.microsoft.com/office/drawing/2014/main" id="{8273FB03-118E-5A2B-E5E1-91372E7C9B30}"/>
              </a:ext>
            </a:extLst>
          </p:cNvPr>
          <p:cNvSpPr txBox="1"/>
          <p:nvPr/>
        </p:nvSpPr>
        <p:spPr>
          <a:xfrm>
            <a:off x="6094933" y="6188919"/>
            <a:ext cx="4810094" cy="369332"/>
          </a:xfrm>
          <a:prstGeom prst="rect">
            <a:avLst/>
          </a:prstGeom>
          <a:noFill/>
        </p:spPr>
        <p:txBody>
          <a:bodyPr wrap="square" rtlCol="0">
            <a:spAutoFit/>
          </a:bodyPr>
          <a:lstStyle/>
          <a:p>
            <a:r>
              <a:rPr lang="en-US" dirty="0"/>
              <a:t>Dataset Movies </a:t>
            </a:r>
            <a:r>
              <a:rPr lang="en-US" dirty="0" err="1"/>
              <a:t>agregado</a:t>
            </a:r>
            <a:r>
              <a:rPr lang="en-US" dirty="0"/>
              <a:t>:</a:t>
            </a:r>
          </a:p>
        </p:txBody>
      </p:sp>
    </p:spTree>
    <p:extLst>
      <p:ext uri="{BB962C8B-B14F-4D97-AF65-F5344CB8AC3E}">
        <p14:creationId xmlns:p14="http://schemas.microsoft.com/office/powerpoint/2010/main" val="224257287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0" y="808056"/>
            <a:ext cx="8132185" cy="451784"/>
          </a:xfrm>
        </p:spPr>
        <p:txBody>
          <a:bodyPr anchor="t">
            <a:normAutofit/>
          </a:bodyPr>
          <a:lstStyle/>
          <a:p>
            <a:pPr algn="l"/>
            <a:r>
              <a:rPr lang="en-US" sz="1400" dirty="0">
                <a:solidFill>
                  <a:schemeClr val="tx2"/>
                </a:solidFill>
                <a:latin typeface="Lucida Bright" panose="02040602050505020304" pitchFamily="18" charset="77"/>
              </a:rPr>
              <a:t>26. </a:t>
            </a:r>
            <a:r>
              <a:rPr lang="en-US" sz="1400" dirty="0" err="1">
                <a:solidFill>
                  <a:schemeClr val="tx2"/>
                </a:solidFill>
                <a:latin typeface="Lucida Bright" panose="02040602050505020304" pitchFamily="18" charset="77"/>
              </a:rPr>
              <a:t>Ejercicios</a:t>
            </a:r>
            <a:r>
              <a:rPr lang="en-US" sz="1400" dirty="0">
                <a:solidFill>
                  <a:schemeClr val="tx2"/>
                </a:solidFill>
                <a:latin typeface="Lucida Bright" panose="02040602050505020304" pitchFamily="18" charset="77"/>
              </a:rPr>
              <a:t> libre de </a:t>
            </a:r>
            <a:r>
              <a:rPr lang="en-US" sz="1400" dirty="0" err="1">
                <a:solidFill>
                  <a:schemeClr val="tx2"/>
                </a:solidFill>
                <a:latin typeface="Lucida Bright" panose="02040602050505020304" pitchFamily="18" charset="77"/>
              </a:rPr>
              <a:t>agregacion</a:t>
            </a:r>
            <a:r>
              <a:rPr lang="en-US" sz="14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2250080" y="2547708"/>
            <a:ext cx="8006760" cy="3502235"/>
          </a:xfrm>
        </p:spPr>
        <p:txBody>
          <a:bodyPr anchor="ctr">
            <a:normAutofit/>
          </a:bodyPr>
          <a:lstStyle/>
          <a:p>
            <a:r>
              <a:rPr lang="en-US">
                <a:solidFill>
                  <a:schemeClr val="tx2"/>
                </a:solidFill>
                <a:latin typeface="Lucida Bright" panose="02040602050505020304" pitchFamily="18" charset="77"/>
              </a:rPr>
              <a:t>7.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CA8CE119-649E-D349-36C7-6B70A763C254}"/>
              </a:ext>
            </a:extLst>
          </p:cNvPr>
          <p:cNvPicPr>
            <a:picLocks noChangeAspect="1"/>
          </p:cNvPicPr>
          <p:nvPr/>
        </p:nvPicPr>
        <p:blipFill>
          <a:blip r:embed="rId3"/>
          <a:stretch>
            <a:fillRect/>
          </a:stretch>
        </p:blipFill>
        <p:spPr>
          <a:xfrm>
            <a:off x="1746250" y="1536700"/>
            <a:ext cx="7772400" cy="3381277"/>
          </a:xfrm>
          <a:prstGeom prst="rect">
            <a:avLst/>
          </a:prstGeom>
        </p:spPr>
      </p:pic>
    </p:spTree>
    <p:extLst>
      <p:ext uri="{BB962C8B-B14F-4D97-AF65-F5344CB8AC3E}">
        <p14:creationId xmlns:p14="http://schemas.microsoft.com/office/powerpoint/2010/main" val="11667848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1" y="808056"/>
            <a:ext cx="9483210" cy="758194"/>
          </a:xfrm>
        </p:spPr>
        <p:txBody>
          <a:bodyPr anchor="t">
            <a:normAutofit/>
          </a:bodyPr>
          <a:lstStyle/>
          <a:p>
            <a:pPr algn="l"/>
            <a:r>
              <a:rPr lang="en-US" sz="2200" dirty="0">
                <a:solidFill>
                  <a:schemeClr val="tx2"/>
                </a:solidFill>
                <a:latin typeface="Lucida Bright" panose="02040602050505020304" pitchFamily="18" charset="77"/>
              </a:rPr>
              <a:t>1 – </a:t>
            </a:r>
            <a:r>
              <a:rPr lang="en-US" sz="2200" dirty="0">
                <a:effectLst/>
                <a:latin typeface="Lucida Bright" panose="02040602050505020304" pitchFamily="18" charset="77"/>
              </a:rPr>
              <a:t> </a:t>
            </a:r>
            <a:r>
              <a:rPr lang="en-US" sz="2200" dirty="0" err="1">
                <a:effectLst/>
                <a:latin typeface="Lucida Bright" panose="02040602050505020304" pitchFamily="18" charset="77"/>
              </a:rPr>
              <a:t>Analizar</a:t>
            </a:r>
            <a:r>
              <a:rPr lang="en-US" sz="2200" dirty="0">
                <a:effectLst/>
                <a:latin typeface="Lucida Bright" panose="02040602050505020304" pitchFamily="18" charset="77"/>
              </a:rPr>
              <a:t> con find la </a:t>
            </a:r>
            <a:r>
              <a:rPr lang="en-US" sz="2200" dirty="0" err="1">
                <a:effectLst/>
                <a:latin typeface="Lucida Bright" panose="02040602050505020304" pitchFamily="18" charset="77"/>
              </a:rPr>
              <a:t>colección</a:t>
            </a:r>
            <a:r>
              <a:rPr lang="en-US" sz="2200" dirty="0">
                <a:effectLst/>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application, table&#10;&#10;Description automatically generated">
            <a:extLst>
              <a:ext uri="{FF2B5EF4-FFF2-40B4-BE49-F238E27FC236}">
                <a16:creationId xmlns:a16="http://schemas.microsoft.com/office/drawing/2014/main" id="{56A97618-9B20-408D-0EA2-F19A71D993EC}"/>
              </a:ext>
            </a:extLst>
          </p:cNvPr>
          <p:cNvPicPr>
            <a:picLocks noGrp="1" noChangeAspect="1"/>
          </p:cNvPicPr>
          <p:nvPr>
            <p:ph idx="1"/>
          </p:nvPr>
        </p:nvPicPr>
        <p:blipFill>
          <a:blip r:embed="rId3"/>
          <a:stretch>
            <a:fillRect/>
          </a:stretch>
        </p:blipFill>
        <p:spPr>
          <a:xfrm>
            <a:off x="1007761" y="1765426"/>
            <a:ext cx="10725530" cy="5000650"/>
          </a:xfrm>
        </p:spPr>
      </p:pic>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66448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1" y="808056"/>
            <a:ext cx="9456050" cy="432269"/>
          </a:xfrm>
        </p:spPr>
        <p:txBody>
          <a:bodyPr anchor="t">
            <a:normAutofit/>
          </a:bodyPr>
          <a:lstStyle/>
          <a:p>
            <a:pPr algn="l"/>
            <a:r>
              <a:rPr lang="en-US" sz="2200" dirty="0">
                <a:solidFill>
                  <a:schemeClr val="tx2"/>
                </a:solidFill>
                <a:latin typeface="Lucida Bright" panose="02040602050505020304" pitchFamily="18" charset="77"/>
              </a:rPr>
              <a:t>2 – </a:t>
            </a:r>
            <a:r>
              <a:rPr lang="en-US" sz="2200" dirty="0" err="1">
                <a:solidFill>
                  <a:schemeClr val="tx2"/>
                </a:solidFill>
                <a:latin typeface="Lucida Bright" panose="02040602050505020304" pitchFamily="18" charset="77"/>
              </a:rPr>
              <a:t>Contar</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cuántos</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documentos</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películas</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tiene</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cargado</a:t>
            </a:r>
            <a:r>
              <a:rPr lang="en-US" sz="2200" dirty="0">
                <a:solidFill>
                  <a:schemeClr val="tx2"/>
                </a:solidFill>
                <a:latin typeface="Lucida Bright" panose="02040602050505020304" pitchFamily="18" charset="77"/>
              </a:rPr>
              <a:t>:</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124958E4-0EB7-1748-8242-FF74E20C4A61}"/>
              </a:ext>
            </a:extLst>
          </p:cNvPr>
          <p:cNvPicPr>
            <a:picLocks noGrp="1" noChangeAspect="1"/>
          </p:cNvPicPr>
          <p:nvPr>
            <p:ph idx="1"/>
          </p:nvPr>
        </p:nvPicPr>
        <p:blipFill>
          <a:blip r:embed="rId3"/>
          <a:stretch>
            <a:fillRect/>
          </a:stretch>
        </p:blipFill>
        <p:spPr>
          <a:xfrm>
            <a:off x="1538983" y="1714500"/>
            <a:ext cx="3987800" cy="1714500"/>
          </a:xfrm>
        </p:spPr>
      </p:pic>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04E74BE2-DF3A-F879-31F6-F2D4F67A1214}"/>
              </a:ext>
            </a:extLst>
          </p:cNvPr>
          <p:cNvSpPr txBox="1">
            <a:spLocks/>
          </p:cNvSpPr>
          <p:nvPr/>
        </p:nvSpPr>
        <p:spPr>
          <a:xfrm>
            <a:off x="2137765" y="3903175"/>
            <a:ext cx="9456050" cy="43226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200" dirty="0">
                <a:solidFill>
                  <a:schemeClr val="tx2"/>
                </a:solidFill>
                <a:latin typeface="Lucida Bright" panose="02040602050505020304" pitchFamily="18" charset="77"/>
              </a:rPr>
              <a:t>3 – </a:t>
            </a:r>
            <a:r>
              <a:rPr lang="en-US" sz="2200" dirty="0" err="1">
                <a:solidFill>
                  <a:schemeClr val="tx2"/>
                </a:solidFill>
                <a:latin typeface="Lucida Bright" panose="02040602050505020304" pitchFamily="18" charset="77"/>
              </a:rPr>
              <a:t>Insertar</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una</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película</a:t>
            </a:r>
            <a:r>
              <a:rPr lang="en-US" sz="2200" dirty="0">
                <a:solidFill>
                  <a:schemeClr val="tx2"/>
                </a:solidFill>
                <a:latin typeface="Lucida Bright" panose="02040602050505020304" pitchFamily="18" charset="77"/>
              </a:rPr>
              <a:t>:</a:t>
            </a:r>
          </a:p>
        </p:txBody>
      </p:sp>
      <p:pic>
        <p:nvPicPr>
          <p:cNvPr id="12" name="Picture 11" descr="Graphical user interface, text, application&#10;&#10;Description automatically generated">
            <a:extLst>
              <a:ext uri="{FF2B5EF4-FFF2-40B4-BE49-F238E27FC236}">
                <a16:creationId xmlns:a16="http://schemas.microsoft.com/office/drawing/2014/main" id="{24EE6FC3-3B55-1778-3F7D-6AB07A089B71}"/>
              </a:ext>
            </a:extLst>
          </p:cNvPr>
          <p:cNvPicPr>
            <a:picLocks noChangeAspect="1"/>
          </p:cNvPicPr>
          <p:nvPr/>
        </p:nvPicPr>
        <p:blipFill>
          <a:blip r:embed="rId4"/>
          <a:stretch>
            <a:fillRect/>
          </a:stretch>
        </p:blipFill>
        <p:spPr>
          <a:xfrm>
            <a:off x="1453606" y="4517222"/>
            <a:ext cx="5524500" cy="2159000"/>
          </a:xfrm>
          <a:prstGeom prst="rect">
            <a:avLst/>
          </a:prstGeom>
        </p:spPr>
      </p:pic>
    </p:spTree>
    <p:extLst>
      <p:ext uri="{BB962C8B-B14F-4D97-AF65-F5344CB8AC3E}">
        <p14:creationId xmlns:p14="http://schemas.microsoft.com/office/powerpoint/2010/main" val="37373657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DAD809B4-A3D0-B1BC-C629-A4E44DCD874A}"/>
              </a:ext>
            </a:extLst>
          </p:cNvPr>
          <p:cNvPicPr>
            <a:picLocks noGrp="1" noChangeAspect="1"/>
          </p:cNvPicPr>
          <p:nvPr>
            <p:ph idx="1"/>
          </p:nvPr>
        </p:nvPicPr>
        <p:blipFill>
          <a:blip r:embed="rId3"/>
          <a:stretch>
            <a:fillRect/>
          </a:stretch>
        </p:blipFill>
        <p:spPr>
          <a:xfrm>
            <a:off x="1727935" y="1302639"/>
            <a:ext cx="7734300" cy="1625600"/>
          </a:xfrm>
        </p:spPr>
      </p:pic>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4873FF58-6A93-8A92-6DC4-01F6CE8420C8}"/>
              </a:ext>
            </a:extLst>
          </p:cNvPr>
          <p:cNvSpPr txBox="1">
            <a:spLocks/>
          </p:cNvSpPr>
          <p:nvPr/>
        </p:nvSpPr>
        <p:spPr>
          <a:xfrm>
            <a:off x="2122031" y="841585"/>
            <a:ext cx="6297692" cy="432269"/>
          </a:xfrm>
          <a:prstGeom prst="rect">
            <a:avLst/>
          </a:prstGeom>
        </p:spPr>
        <p:txBody>
          <a:bodyPr vert="horz" lIns="91440" tIns="45720" rIns="91440" bIns="45720" rtlCol="0" anchor="t">
            <a:normAutofit fontScale="70000" lnSpcReduction="2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200" dirty="0">
                <a:solidFill>
                  <a:schemeClr val="tx2"/>
                </a:solidFill>
                <a:latin typeface="Lucida Bright" panose="02040602050505020304" pitchFamily="18" charset="77"/>
              </a:rPr>
              <a:t>4 – </a:t>
            </a:r>
            <a:r>
              <a:rPr lang="en-US" sz="2200" dirty="0" err="1">
                <a:solidFill>
                  <a:schemeClr val="tx2"/>
                </a:solidFill>
                <a:latin typeface="Lucida Bright" panose="02040602050505020304" pitchFamily="18" charset="77"/>
              </a:rPr>
              <a:t>Borrar</a:t>
            </a:r>
            <a:r>
              <a:rPr lang="en-US" sz="2200" dirty="0">
                <a:solidFill>
                  <a:schemeClr val="tx2"/>
                </a:solidFill>
                <a:latin typeface="Lucida Bright" panose="02040602050505020304" pitchFamily="18" charset="77"/>
              </a:rPr>
              <a:t> la </a:t>
            </a:r>
            <a:r>
              <a:rPr lang="en-US" sz="2200" dirty="0" err="1">
                <a:solidFill>
                  <a:schemeClr val="tx2"/>
                </a:solidFill>
                <a:latin typeface="Lucida Bright" panose="02040602050505020304" pitchFamily="18" charset="77"/>
              </a:rPr>
              <a:t>película</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insertada</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en</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el</a:t>
            </a:r>
            <a:r>
              <a:rPr lang="en-US" sz="2200" dirty="0">
                <a:solidFill>
                  <a:schemeClr val="tx2"/>
                </a:solidFill>
                <a:latin typeface="Lucida Bright" panose="02040602050505020304" pitchFamily="18" charset="77"/>
              </a:rPr>
              <a:t> punto anterior (</a:t>
            </a:r>
            <a:r>
              <a:rPr lang="en-US" sz="2200" dirty="0" err="1">
                <a:solidFill>
                  <a:schemeClr val="tx2"/>
                </a:solidFill>
                <a:latin typeface="Lucida Bright" panose="02040602050505020304" pitchFamily="18" charset="77"/>
              </a:rPr>
              <a:t>en</a:t>
            </a:r>
            <a:r>
              <a:rPr lang="en-US" sz="2200" dirty="0">
                <a:solidFill>
                  <a:schemeClr val="tx2"/>
                </a:solidFill>
                <a:latin typeface="Lucida Bright" panose="02040602050505020304" pitchFamily="18" charset="77"/>
              </a:rPr>
              <a:t> </a:t>
            </a:r>
            <a:r>
              <a:rPr lang="en-US" sz="2200" dirty="0" err="1">
                <a:solidFill>
                  <a:schemeClr val="tx2"/>
                </a:solidFill>
                <a:latin typeface="Lucida Bright" panose="02040602050505020304" pitchFamily="18" charset="77"/>
              </a:rPr>
              <a:t>el</a:t>
            </a:r>
            <a:r>
              <a:rPr lang="en-US" sz="2200" dirty="0">
                <a:solidFill>
                  <a:schemeClr val="tx2"/>
                </a:solidFill>
                <a:latin typeface="Lucida Bright" panose="02040602050505020304" pitchFamily="18" charset="77"/>
              </a:rPr>
              <a:t> 3):</a:t>
            </a:r>
          </a:p>
        </p:txBody>
      </p:sp>
      <p:pic>
        <p:nvPicPr>
          <p:cNvPr id="12" name="Picture 11" descr="A picture containing table&#10;&#10;Description automatically generated">
            <a:extLst>
              <a:ext uri="{FF2B5EF4-FFF2-40B4-BE49-F238E27FC236}">
                <a16:creationId xmlns:a16="http://schemas.microsoft.com/office/drawing/2014/main" id="{1A642AF6-2B33-BBFE-87C6-1785B584FA78}"/>
              </a:ext>
            </a:extLst>
          </p:cNvPr>
          <p:cNvPicPr>
            <a:picLocks noChangeAspect="1"/>
          </p:cNvPicPr>
          <p:nvPr/>
        </p:nvPicPr>
        <p:blipFill>
          <a:blip r:embed="rId4"/>
          <a:stretch>
            <a:fillRect/>
          </a:stretch>
        </p:blipFill>
        <p:spPr>
          <a:xfrm>
            <a:off x="1727935" y="3082131"/>
            <a:ext cx="4254500" cy="800100"/>
          </a:xfrm>
          <a:prstGeom prst="rect">
            <a:avLst/>
          </a:prstGeom>
        </p:spPr>
      </p:pic>
      <p:sp>
        <p:nvSpPr>
          <p:cNvPr id="14" name="Title 1">
            <a:extLst>
              <a:ext uri="{FF2B5EF4-FFF2-40B4-BE49-F238E27FC236}">
                <a16:creationId xmlns:a16="http://schemas.microsoft.com/office/drawing/2014/main" id="{4C62E936-62D0-3F4C-8B45-853050C2D8F1}"/>
              </a:ext>
            </a:extLst>
          </p:cNvPr>
          <p:cNvSpPr>
            <a:spLocks noGrp="1"/>
          </p:cNvSpPr>
          <p:nvPr>
            <p:ph type="title"/>
          </p:nvPr>
        </p:nvSpPr>
        <p:spPr>
          <a:xfrm>
            <a:off x="2049603" y="4159248"/>
            <a:ext cx="8941304" cy="513750"/>
          </a:xfrm>
        </p:spPr>
        <p:txBody>
          <a:bodyPr anchor="t">
            <a:noAutofit/>
          </a:bodyPr>
          <a:lstStyle/>
          <a:p>
            <a:pPr algn="l"/>
            <a:r>
              <a:rPr lang="en-US" sz="1600" dirty="0">
                <a:solidFill>
                  <a:schemeClr val="tx2"/>
                </a:solidFill>
                <a:latin typeface="Lucida Bright" panose="02040602050505020304" pitchFamily="18" charset="77"/>
              </a:rPr>
              <a:t>5. </a:t>
            </a:r>
            <a:r>
              <a:rPr lang="en-US" sz="1600" dirty="0" err="1">
                <a:solidFill>
                  <a:schemeClr val="tx2"/>
                </a:solidFill>
                <a:latin typeface="Lucida Bright" panose="02040602050505020304" pitchFamily="18" charset="77"/>
              </a:rPr>
              <a:t>Contar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cuantas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tienen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actores</a:t>
            </a:r>
            <a:r>
              <a:rPr lang="en-US" sz="1600" dirty="0">
                <a:solidFill>
                  <a:schemeClr val="tx2"/>
                </a:solidFill>
                <a:latin typeface="Lucida Bright" panose="02040602050505020304" pitchFamily="18" charset="77"/>
              </a:rPr>
              <a:t> (cast) que se </a:t>
            </a:r>
            <a:r>
              <a:rPr lang="en-US" sz="1600" dirty="0" err="1">
                <a:solidFill>
                  <a:schemeClr val="tx2"/>
                </a:solidFill>
                <a:latin typeface="Lucida Bright" panose="02040602050505020304" pitchFamily="18" charset="77"/>
              </a:rPr>
              <a:t>llaman</a:t>
            </a:r>
            <a:r>
              <a:rPr lang="en-US" sz="1600" dirty="0">
                <a:solidFill>
                  <a:schemeClr val="tx2"/>
                </a:solidFill>
                <a:latin typeface="Lucida Bright" panose="02040602050505020304" pitchFamily="18" charset="77"/>
              </a:rPr>
              <a:t> “and”. </a:t>
            </a:r>
            <a:r>
              <a:rPr lang="en-US" sz="1600" dirty="0" err="1">
                <a:solidFill>
                  <a:schemeClr val="tx2"/>
                </a:solidFill>
                <a:latin typeface="Lucida Bright" panose="02040602050505020304" pitchFamily="18" charset="77"/>
              </a:rPr>
              <a:t>Estos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nombres</a:t>
            </a:r>
            <a:r>
              <a:rPr lang="en-US" sz="1600" dirty="0">
                <a:solidFill>
                  <a:schemeClr val="tx2"/>
                </a:solidFill>
                <a:latin typeface="Lucida Bright" panose="02040602050505020304" pitchFamily="18" charset="77"/>
              </a:rPr>
              <a:t> de </a:t>
            </a:r>
            <a:r>
              <a:rPr lang="en-US" sz="1600" dirty="0" err="1">
                <a:solidFill>
                  <a:schemeClr val="tx2"/>
                </a:solidFill>
                <a:latin typeface="Lucida Bright" panose="02040602050505020304" pitchFamily="18" charset="77"/>
              </a:rPr>
              <a:t>actores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están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por</a:t>
            </a:r>
            <a:r>
              <a:rPr lang="en-US" sz="1600" dirty="0">
                <a:solidFill>
                  <a:schemeClr val="tx2"/>
                </a:solidFill>
                <a:latin typeface="Lucida Bright" panose="02040602050505020304" pitchFamily="18" charset="77"/>
              </a:rPr>
              <a:t> ERROR. </a:t>
            </a:r>
          </a:p>
        </p:txBody>
      </p:sp>
      <p:pic>
        <p:nvPicPr>
          <p:cNvPr id="18" name="Picture 17" descr="Graphical user interface, application&#10;&#10;Description automatically generated">
            <a:extLst>
              <a:ext uri="{FF2B5EF4-FFF2-40B4-BE49-F238E27FC236}">
                <a16:creationId xmlns:a16="http://schemas.microsoft.com/office/drawing/2014/main" id="{9CA064F2-6873-08B1-49CB-27791258EDBC}"/>
              </a:ext>
            </a:extLst>
          </p:cNvPr>
          <p:cNvPicPr>
            <a:picLocks noChangeAspect="1"/>
          </p:cNvPicPr>
          <p:nvPr/>
        </p:nvPicPr>
        <p:blipFill>
          <a:blip r:embed="rId5"/>
          <a:stretch>
            <a:fillRect/>
          </a:stretch>
        </p:blipFill>
        <p:spPr>
          <a:xfrm>
            <a:off x="2629511" y="5113240"/>
            <a:ext cx="6388100" cy="1054100"/>
          </a:xfrm>
          <a:prstGeom prst="rect">
            <a:avLst/>
          </a:prstGeom>
        </p:spPr>
      </p:pic>
    </p:spTree>
    <p:extLst>
      <p:ext uri="{BB962C8B-B14F-4D97-AF65-F5344CB8AC3E}">
        <p14:creationId xmlns:p14="http://schemas.microsoft.com/office/powerpoint/2010/main" val="339894327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150908" y="298029"/>
            <a:ext cx="9619747" cy="513750"/>
          </a:xfrm>
        </p:spPr>
        <p:txBody>
          <a:bodyPr anchor="t">
            <a:noAutofit/>
          </a:bodyPr>
          <a:lstStyle/>
          <a:p>
            <a:pPr algn="l"/>
            <a:r>
              <a:rPr lang="en-US" sz="1600" dirty="0">
                <a:solidFill>
                  <a:schemeClr val="tx2"/>
                </a:solidFill>
                <a:latin typeface="Lucida Bright" panose="02040602050505020304" pitchFamily="18" charset="77"/>
              </a:rPr>
              <a:t>6. </a:t>
            </a:r>
            <a:r>
              <a:rPr lang="en-US" sz="1600" dirty="0" err="1">
                <a:solidFill>
                  <a:schemeClr val="tx2"/>
                </a:solidFill>
                <a:latin typeface="Lucida Bright" panose="02040602050505020304" pitchFamily="18" charset="77"/>
              </a:rPr>
              <a:t>Actualizar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los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documentos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cuyo</a:t>
            </a:r>
            <a:r>
              <a:rPr lang="en-US" sz="1600" dirty="0">
                <a:solidFill>
                  <a:schemeClr val="tx2"/>
                </a:solidFill>
                <a:latin typeface="Lucida Bright" panose="02040602050505020304" pitchFamily="18" charset="77"/>
              </a:rPr>
              <a:t> actor (cast) </a:t>
            </a:r>
            <a:r>
              <a:rPr lang="en-US" sz="1600" dirty="0" err="1">
                <a:solidFill>
                  <a:schemeClr val="tx2"/>
                </a:solidFill>
                <a:latin typeface="Lucida Bright" panose="02040602050505020304" pitchFamily="18" charset="77"/>
              </a:rPr>
              <a:t>tenga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por</a:t>
            </a:r>
            <a:r>
              <a:rPr lang="en-US" sz="1600" dirty="0">
                <a:solidFill>
                  <a:schemeClr val="tx2"/>
                </a:solidFill>
                <a:latin typeface="Lucida Bright" panose="02040602050505020304" pitchFamily="18" charset="77"/>
              </a:rPr>
              <a:t> error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valor “and” </a:t>
            </a:r>
            <a:r>
              <a:rPr lang="en-US" sz="1600" dirty="0" err="1">
                <a:solidFill>
                  <a:schemeClr val="tx2"/>
                </a:solidFill>
                <a:latin typeface="Lucida Bright" panose="02040602050505020304" pitchFamily="18" charset="77"/>
              </a:rPr>
              <a:t>como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si</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realmente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fuera</a:t>
            </a:r>
            <a:r>
              <a:rPr lang="en-US" sz="1600" dirty="0">
                <a:solidFill>
                  <a:schemeClr val="tx2"/>
                </a:solidFill>
                <a:latin typeface="Lucida Bright" panose="02040602050505020304" pitchFamily="18" charset="77"/>
              </a:rPr>
              <a:t> un actor. Para </a:t>
            </a:r>
            <a:r>
              <a:rPr lang="en-US" sz="1600" dirty="0" err="1">
                <a:solidFill>
                  <a:schemeClr val="tx2"/>
                </a:solidFill>
                <a:latin typeface="Lucida Bright" panose="02040602050505020304" pitchFamily="18" charset="77"/>
              </a:rPr>
              <a:t>ello</a:t>
            </a:r>
            <a:r>
              <a:rPr lang="en-US" sz="1600" dirty="0">
                <a:solidFill>
                  <a:schemeClr val="tx2"/>
                </a:solidFill>
                <a:latin typeface="Lucida Bright" panose="02040602050505020304" pitchFamily="18" charset="77"/>
              </a:rPr>
              <a:t>, se </a:t>
            </a:r>
            <a:r>
              <a:rPr lang="en-US" sz="1600" dirty="0" err="1">
                <a:solidFill>
                  <a:schemeClr val="tx2"/>
                </a:solidFill>
                <a:latin typeface="Lucida Bright" panose="02040602050505020304" pitchFamily="18" charset="77"/>
              </a:rPr>
              <a:t>debe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sacar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únicamente</a:t>
            </a:r>
            <a:r>
              <a:rPr lang="en-US" sz="1600" dirty="0">
                <a:solidFill>
                  <a:schemeClr val="tx2"/>
                </a:solidFill>
                <a:latin typeface="Lucida Bright" panose="02040602050505020304" pitchFamily="18" charset="77"/>
              </a:rPr>
              <a:t> ese valor del array cast. Por lo tanto, no se </a:t>
            </a:r>
            <a:r>
              <a:rPr lang="en-US" sz="1600" dirty="0" err="1">
                <a:solidFill>
                  <a:schemeClr val="tx2"/>
                </a:solidFill>
                <a:latin typeface="Lucida Bright" panose="02040602050505020304" pitchFamily="18" charset="77"/>
              </a:rPr>
              <a:t>debe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eliminar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ni</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documento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ni</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su</a:t>
            </a:r>
            <a:r>
              <a:rPr lang="en-US" sz="1600" dirty="0">
                <a:solidFill>
                  <a:schemeClr val="tx2"/>
                </a:solidFill>
                <a:latin typeface="Lucida Bright" panose="02040602050505020304" pitchFamily="18" charset="77"/>
              </a:rPr>
              <a:t> array cast con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resto de </a:t>
            </a:r>
            <a:r>
              <a:rPr lang="en-US" sz="1600" dirty="0" err="1">
                <a:solidFill>
                  <a:schemeClr val="tx2"/>
                </a:solidFill>
                <a:latin typeface="Lucida Bright" panose="02040602050505020304" pitchFamily="18" charset="77"/>
              </a:rPr>
              <a:t>actores</a:t>
            </a:r>
            <a:r>
              <a:rPr lang="en-US" sz="16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text&#10;&#10;Description automatically generated">
            <a:extLst>
              <a:ext uri="{FF2B5EF4-FFF2-40B4-BE49-F238E27FC236}">
                <a16:creationId xmlns:a16="http://schemas.microsoft.com/office/drawing/2014/main" id="{9FA7AAA6-EA92-22E6-54E1-DCD39149DFCC}"/>
              </a:ext>
            </a:extLst>
          </p:cNvPr>
          <p:cNvPicPr>
            <a:picLocks noGrp="1" noChangeAspect="1"/>
          </p:cNvPicPr>
          <p:nvPr>
            <p:ph idx="1"/>
          </p:nvPr>
        </p:nvPicPr>
        <p:blipFill rotWithShape="1">
          <a:blip r:embed="rId3"/>
          <a:srcRect t="21928"/>
          <a:stretch/>
        </p:blipFill>
        <p:spPr>
          <a:xfrm>
            <a:off x="2150908" y="1185334"/>
            <a:ext cx="6914272" cy="2074332"/>
          </a:xfrm>
        </p:spPr>
      </p:pic>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018C3568-1206-E981-0E86-8EF6B13DF45F}"/>
              </a:ext>
            </a:extLst>
          </p:cNvPr>
          <p:cNvSpPr txBox="1">
            <a:spLocks/>
          </p:cNvSpPr>
          <p:nvPr/>
        </p:nvSpPr>
        <p:spPr>
          <a:xfrm>
            <a:off x="2138695" y="4915377"/>
            <a:ext cx="8006760" cy="513750"/>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600" dirty="0" err="1">
                <a:solidFill>
                  <a:schemeClr val="tx2"/>
                </a:solidFill>
                <a:latin typeface="Lucida Bright" panose="02040602050505020304" pitchFamily="18" charset="77"/>
              </a:rPr>
              <a:t>Comprobacion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repitiendo</a:t>
            </a:r>
            <a:r>
              <a:rPr lang="en-US" sz="1600" dirty="0">
                <a:solidFill>
                  <a:schemeClr val="tx2"/>
                </a:solidFill>
                <a:latin typeface="Lucida Bright" panose="02040602050505020304" pitchFamily="18" charset="77"/>
              </a:rPr>
              <a:t> la consulta del numeral 5,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resultado</a:t>
            </a:r>
            <a:r>
              <a:rPr lang="en-US" sz="1600" dirty="0">
                <a:solidFill>
                  <a:schemeClr val="tx2"/>
                </a:solidFill>
                <a:latin typeface="Lucida Bright" panose="02040602050505020304" pitchFamily="18" charset="77"/>
              </a:rPr>
              <a:t> es 0: </a:t>
            </a:r>
          </a:p>
        </p:txBody>
      </p:sp>
      <p:pic>
        <p:nvPicPr>
          <p:cNvPr id="10" name="Picture 9" descr="Graphical user interface, application, Word&#10;&#10;Description automatically generated">
            <a:extLst>
              <a:ext uri="{FF2B5EF4-FFF2-40B4-BE49-F238E27FC236}">
                <a16:creationId xmlns:a16="http://schemas.microsoft.com/office/drawing/2014/main" id="{8AE4C4BF-16CB-7C08-11FF-103BA107DEEB}"/>
              </a:ext>
            </a:extLst>
          </p:cNvPr>
          <p:cNvPicPr>
            <a:picLocks noChangeAspect="1"/>
          </p:cNvPicPr>
          <p:nvPr/>
        </p:nvPicPr>
        <p:blipFill>
          <a:blip r:embed="rId4"/>
          <a:stretch>
            <a:fillRect/>
          </a:stretch>
        </p:blipFill>
        <p:spPr>
          <a:xfrm>
            <a:off x="2150908" y="3486504"/>
            <a:ext cx="6408892" cy="114189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D1F6BE6E-22F7-1B25-122F-C0B7E6FBC240}"/>
              </a:ext>
            </a:extLst>
          </p:cNvPr>
          <p:cNvPicPr>
            <a:picLocks noChangeAspect="1"/>
          </p:cNvPicPr>
          <p:nvPr/>
        </p:nvPicPr>
        <p:blipFill>
          <a:blip r:embed="rId5"/>
          <a:stretch>
            <a:fillRect/>
          </a:stretch>
        </p:blipFill>
        <p:spPr>
          <a:xfrm>
            <a:off x="2150907" y="5249333"/>
            <a:ext cx="7938977" cy="1477433"/>
          </a:xfrm>
          <a:prstGeom prst="rect">
            <a:avLst/>
          </a:prstGeom>
        </p:spPr>
      </p:pic>
    </p:spTree>
    <p:extLst>
      <p:ext uri="{BB962C8B-B14F-4D97-AF65-F5344CB8AC3E}">
        <p14:creationId xmlns:p14="http://schemas.microsoft.com/office/powerpoint/2010/main" val="21689461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091553" y="808056"/>
            <a:ext cx="8006760" cy="239869"/>
          </a:xfrm>
        </p:spPr>
        <p:txBody>
          <a:bodyPr anchor="t">
            <a:noAutofit/>
          </a:bodyPr>
          <a:lstStyle/>
          <a:p>
            <a:pPr algn="l"/>
            <a:r>
              <a:rPr lang="en-US" sz="1600" dirty="0">
                <a:solidFill>
                  <a:schemeClr val="tx2"/>
                </a:solidFill>
                <a:latin typeface="Lucida Bright" panose="02040602050505020304" pitchFamily="18" charset="77"/>
              </a:rPr>
              <a:t>7. </a:t>
            </a:r>
            <a:r>
              <a:rPr lang="en-US" sz="1600" dirty="0" err="1">
                <a:solidFill>
                  <a:schemeClr val="tx2"/>
                </a:solidFill>
                <a:latin typeface="Lucida Bright" panose="02040602050505020304" pitchFamily="18" charset="77"/>
              </a:rPr>
              <a:t>Contar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cuantos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documentos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tienen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array ‘cast’ </a:t>
            </a:r>
            <a:r>
              <a:rPr lang="en-US" sz="1600" dirty="0" err="1">
                <a:solidFill>
                  <a:schemeClr val="tx2"/>
                </a:solidFill>
                <a:latin typeface="Lucida Bright" panose="02040602050505020304" pitchFamily="18" charset="77"/>
              </a:rPr>
              <a:t>vacío</a:t>
            </a:r>
            <a:r>
              <a:rPr lang="en-US" sz="16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1718733" y="3008893"/>
            <a:ext cx="9340800" cy="1143671"/>
          </a:xfrm>
        </p:spPr>
        <p:txBody>
          <a:bodyPr anchor="ctr">
            <a:normAutofit/>
          </a:bodyPr>
          <a:lstStyle/>
          <a:p>
            <a:r>
              <a:rPr lang="en-US" sz="1600" dirty="0">
                <a:solidFill>
                  <a:schemeClr val="tx2"/>
                </a:solidFill>
                <a:latin typeface="Lucida Bright" panose="02040602050505020304" pitchFamily="18" charset="77"/>
              </a:rPr>
              <a:t>8. </a:t>
            </a:r>
            <a:r>
              <a:rPr lang="en-US" sz="1600" dirty="0" err="1">
                <a:solidFill>
                  <a:schemeClr val="tx2"/>
                </a:solidFill>
                <a:latin typeface="Lucida Bright" panose="02040602050505020304" pitchFamily="18" charset="77"/>
              </a:rPr>
              <a:t>Actualizar</a:t>
            </a:r>
            <a:r>
              <a:rPr lang="en-US" sz="1600" dirty="0">
                <a:solidFill>
                  <a:schemeClr val="tx2"/>
                </a:solidFill>
                <a:latin typeface="Lucida Bright" panose="02040602050505020304" pitchFamily="18" charset="77"/>
              </a:rPr>
              <a:t> TODOS </a:t>
            </a:r>
            <a:r>
              <a:rPr lang="en-US" sz="1600" dirty="0" err="1">
                <a:solidFill>
                  <a:schemeClr val="tx2"/>
                </a:solidFill>
                <a:latin typeface="Lucida Bright" panose="02040602050505020304" pitchFamily="18" charset="77"/>
              </a:rPr>
              <a:t>los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documentos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que </a:t>
            </a:r>
            <a:r>
              <a:rPr lang="en-US" sz="1600" dirty="0" err="1">
                <a:solidFill>
                  <a:schemeClr val="tx2"/>
                </a:solidFill>
                <a:latin typeface="Lucida Bright" panose="02040602050505020304" pitchFamily="18" charset="77"/>
              </a:rPr>
              <a:t>tengan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array cast </a:t>
            </a:r>
            <a:r>
              <a:rPr lang="en-US" sz="1600" dirty="0" err="1">
                <a:solidFill>
                  <a:schemeClr val="tx2"/>
                </a:solidFill>
                <a:latin typeface="Lucida Bright" panose="02040602050505020304" pitchFamily="18" charset="77"/>
              </a:rPr>
              <a:t>vacío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añadiendo</a:t>
            </a:r>
            <a:r>
              <a:rPr lang="en-US" sz="1600" dirty="0">
                <a:solidFill>
                  <a:schemeClr val="tx2"/>
                </a:solidFill>
                <a:latin typeface="Lucida Bright" panose="02040602050505020304" pitchFamily="18" charset="77"/>
              </a:rPr>
              <a:t> un nuevo </a:t>
            </a:r>
            <a:r>
              <a:rPr lang="en-US" sz="1600" dirty="0" err="1">
                <a:solidFill>
                  <a:schemeClr val="tx2"/>
                </a:solidFill>
                <a:latin typeface="Lucida Bright" panose="02040602050505020304" pitchFamily="18" charset="77"/>
              </a:rPr>
              <a:t>elemento</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dentro</a:t>
            </a:r>
            <a:r>
              <a:rPr lang="en-US" sz="1600" dirty="0">
                <a:solidFill>
                  <a:schemeClr val="tx2"/>
                </a:solidFill>
                <a:latin typeface="Lucida Bright" panose="02040602050505020304" pitchFamily="18" charset="77"/>
              </a:rPr>
              <a:t> del array con valor Undefined. </a:t>
            </a:r>
            <a:r>
              <a:rPr lang="en-US" sz="1600" dirty="0" err="1">
                <a:solidFill>
                  <a:schemeClr val="tx2"/>
                </a:solidFill>
                <a:latin typeface="Lucida Bright" panose="02040602050505020304" pitchFamily="18" charset="77"/>
              </a:rPr>
              <a:t>Cuidado</a:t>
            </a:r>
            <a:r>
              <a:rPr lang="en-US" sz="1600" dirty="0">
                <a:solidFill>
                  <a:schemeClr val="tx2"/>
                </a:solidFill>
                <a:latin typeface="Lucida Bright" panose="02040602050505020304" pitchFamily="18" charset="77"/>
              </a:rPr>
              <a:t>! El </a:t>
            </a:r>
            <a:r>
              <a:rPr lang="en-US" sz="1600" dirty="0" err="1">
                <a:solidFill>
                  <a:schemeClr val="tx2"/>
                </a:solidFill>
                <a:latin typeface="Lucida Bright" panose="02040602050505020304" pitchFamily="18" charset="77"/>
              </a:rPr>
              <a:t>tipo</a:t>
            </a:r>
            <a:r>
              <a:rPr lang="en-US" sz="1600" dirty="0">
                <a:solidFill>
                  <a:schemeClr val="tx2"/>
                </a:solidFill>
                <a:latin typeface="Lucida Bright" panose="02040602050505020304" pitchFamily="18" charset="77"/>
              </a:rPr>
              <a:t> de cast </a:t>
            </a:r>
            <a:r>
              <a:rPr lang="en-US" sz="1600" dirty="0" err="1">
                <a:solidFill>
                  <a:schemeClr val="tx2"/>
                </a:solidFill>
                <a:latin typeface="Lucida Bright" panose="02040602050505020304" pitchFamily="18" charset="77"/>
              </a:rPr>
              <a:t>debe</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seguir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siendo</a:t>
            </a:r>
            <a:r>
              <a:rPr lang="en-US" sz="1600" dirty="0">
                <a:solidFill>
                  <a:schemeClr val="tx2"/>
                </a:solidFill>
                <a:latin typeface="Lucida Bright" panose="02040602050505020304" pitchFamily="18" charset="77"/>
              </a:rPr>
              <a:t> un array. El array </a:t>
            </a:r>
            <a:r>
              <a:rPr lang="en-US" sz="1600" dirty="0" err="1">
                <a:solidFill>
                  <a:schemeClr val="tx2"/>
                </a:solidFill>
                <a:latin typeface="Lucida Bright" panose="02040602050505020304" pitchFamily="18" charset="77"/>
              </a:rPr>
              <a:t>debe</a:t>
            </a:r>
            <a:r>
              <a:rPr lang="en-US" sz="1600" dirty="0">
                <a:solidFill>
                  <a:schemeClr val="tx2"/>
                </a:solidFill>
                <a:latin typeface="Lucida Bright" panose="02040602050505020304" pitchFamily="18" charset="77"/>
              </a:rPr>
              <a:t> ser </a:t>
            </a:r>
            <a:r>
              <a:rPr lang="en-US" sz="1600" dirty="0" err="1">
                <a:solidFill>
                  <a:schemeClr val="tx2"/>
                </a:solidFill>
                <a:latin typeface="Lucida Bright" panose="02040602050505020304" pitchFamily="18" charset="77"/>
              </a:rPr>
              <a:t>así</a:t>
            </a:r>
            <a:r>
              <a:rPr lang="en-US" sz="1600" dirty="0">
                <a:solidFill>
                  <a:schemeClr val="tx2"/>
                </a:solidFill>
                <a:latin typeface="Lucida Bright" panose="02040602050505020304" pitchFamily="18" charset="77"/>
              </a:rPr>
              <a:t> -&gt; ["Undefined"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application&#10;&#10;Description automatically generated">
            <a:extLst>
              <a:ext uri="{FF2B5EF4-FFF2-40B4-BE49-F238E27FC236}">
                <a16:creationId xmlns:a16="http://schemas.microsoft.com/office/drawing/2014/main" id="{80110EC4-8896-99F0-58E5-7A816A72FADC}"/>
              </a:ext>
            </a:extLst>
          </p:cNvPr>
          <p:cNvPicPr>
            <a:picLocks noChangeAspect="1"/>
          </p:cNvPicPr>
          <p:nvPr/>
        </p:nvPicPr>
        <p:blipFill>
          <a:blip r:embed="rId3"/>
          <a:stretch>
            <a:fillRect/>
          </a:stretch>
        </p:blipFill>
        <p:spPr>
          <a:xfrm>
            <a:off x="2564941" y="1369398"/>
            <a:ext cx="7247612" cy="1619669"/>
          </a:xfrm>
          <a:prstGeom prst="rect">
            <a:avLst/>
          </a:prstGeom>
        </p:spPr>
      </p:pic>
      <p:pic>
        <p:nvPicPr>
          <p:cNvPr id="10" name="Picture 9" descr="Graphical user interface, application, Word&#10;&#10;Description automatically generated">
            <a:extLst>
              <a:ext uri="{FF2B5EF4-FFF2-40B4-BE49-F238E27FC236}">
                <a16:creationId xmlns:a16="http://schemas.microsoft.com/office/drawing/2014/main" id="{3010607E-E5EB-2E57-61FA-AA592C1CDFEE}"/>
              </a:ext>
            </a:extLst>
          </p:cNvPr>
          <p:cNvPicPr>
            <a:picLocks noChangeAspect="1"/>
          </p:cNvPicPr>
          <p:nvPr/>
        </p:nvPicPr>
        <p:blipFill>
          <a:blip r:embed="rId4"/>
          <a:stretch>
            <a:fillRect/>
          </a:stretch>
        </p:blipFill>
        <p:spPr>
          <a:xfrm>
            <a:off x="2564941" y="4275325"/>
            <a:ext cx="8064187" cy="2426554"/>
          </a:xfrm>
          <a:prstGeom prst="rect">
            <a:avLst/>
          </a:prstGeom>
        </p:spPr>
      </p:pic>
    </p:spTree>
    <p:extLst>
      <p:ext uri="{BB962C8B-B14F-4D97-AF65-F5344CB8AC3E}">
        <p14:creationId xmlns:p14="http://schemas.microsoft.com/office/powerpoint/2010/main" val="66203339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575553" y="4486082"/>
            <a:ext cx="8006760" cy="385744"/>
          </a:xfrm>
        </p:spPr>
        <p:txBody>
          <a:bodyPr anchor="t">
            <a:normAutofit/>
          </a:bodyPr>
          <a:lstStyle/>
          <a:p>
            <a:pPr algn="l"/>
            <a:r>
              <a:rPr lang="en-US" sz="1600" dirty="0">
                <a:solidFill>
                  <a:schemeClr val="tx2"/>
                </a:solidFill>
                <a:latin typeface="Lucida Bright" panose="02040602050505020304" pitchFamily="18" charset="77"/>
              </a:rPr>
              <a:t>9. </a:t>
            </a:r>
            <a:r>
              <a:rPr lang="en-US" sz="1600" dirty="0" err="1">
                <a:solidFill>
                  <a:schemeClr val="tx2"/>
                </a:solidFill>
                <a:latin typeface="Lucida Bright" panose="02040602050505020304" pitchFamily="18" charset="77"/>
              </a:rPr>
              <a:t>Contar</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cuantos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documentos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películas</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tienen</a:t>
            </a:r>
            <a:r>
              <a:rPr lang="en-US" sz="1600" dirty="0">
                <a:solidFill>
                  <a:schemeClr val="tx2"/>
                </a:solidFill>
                <a:latin typeface="Lucida Bright" panose="02040602050505020304" pitchFamily="18" charset="77"/>
              </a:rPr>
              <a:t> </a:t>
            </a:r>
            <a:r>
              <a:rPr lang="en-US" sz="1600" dirty="0" err="1">
                <a:solidFill>
                  <a:schemeClr val="tx2"/>
                </a:solidFill>
                <a:latin typeface="Lucida Bright" panose="02040602050505020304" pitchFamily="18" charset="77"/>
              </a:rPr>
              <a:t>el</a:t>
            </a:r>
            <a:r>
              <a:rPr lang="en-US" sz="1600" dirty="0">
                <a:solidFill>
                  <a:schemeClr val="tx2"/>
                </a:solidFill>
                <a:latin typeface="Lucida Bright" panose="02040602050505020304" pitchFamily="18" charset="77"/>
              </a:rPr>
              <a:t> array genres </a:t>
            </a:r>
            <a:r>
              <a:rPr lang="en-US" sz="1600" dirty="0" err="1">
                <a:solidFill>
                  <a:schemeClr val="tx2"/>
                </a:solidFill>
                <a:latin typeface="Lucida Bright" panose="02040602050505020304" pitchFamily="18" charset="77"/>
              </a:rPr>
              <a:t>vacío</a:t>
            </a:r>
            <a:r>
              <a:rPr lang="en-US" sz="1600" dirty="0">
                <a:solidFill>
                  <a:schemeClr val="tx2"/>
                </a:solidFill>
                <a:latin typeface="Lucida Bright" panose="02040602050505020304" pitchFamily="18" charset="77"/>
              </a:rPr>
              <a:t>.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2120613" y="605256"/>
            <a:ext cx="9109345" cy="627292"/>
          </a:xfrm>
        </p:spPr>
        <p:txBody>
          <a:bodyPr anchor="ctr">
            <a:normAutofit fontScale="92500"/>
          </a:bodyPr>
          <a:lstStyle/>
          <a:p>
            <a:r>
              <a:rPr lang="en-US" dirty="0">
                <a:solidFill>
                  <a:schemeClr val="tx2"/>
                </a:solidFill>
                <a:latin typeface="Lucida Bright" panose="02040602050505020304" pitchFamily="18" charset="77"/>
              </a:rPr>
              <a:t>8. Cont. </a:t>
            </a:r>
            <a:r>
              <a:rPr lang="en-US" dirty="0" err="1">
                <a:solidFill>
                  <a:schemeClr val="tx2"/>
                </a:solidFill>
                <a:latin typeface="Lucida Bright" panose="02040602050505020304" pitchFamily="18" charset="77"/>
              </a:rPr>
              <a:t>Comprobacion</a:t>
            </a:r>
            <a:r>
              <a:rPr lang="en-US" dirty="0">
                <a:solidFill>
                  <a:schemeClr val="tx2"/>
                </a:solidFill>
                <a:latin typeface="Lucida Bright" panose="02040602050505020304" pitchFamily="18" charset="77"/>
              </a:rPr>
              <a:t> de que se </a:t>
            </a:r>
            <a:r>
              <a:rPr lang="en-US" dirty="0" err="1">
                <a:solidFill>
                  <a:schemeClr val="tx2"/>
                </a:solidFill>
                <a:latin typeface="Lucida Bright" panose="02040602050505020304" pitchFamily="18" charset="77"/>
              </a:rPr>
              <a:t>mantiene</a:t>
            </a:r>
            <a:r>
              <a:rPr lang="en-US" dirty="0">
                <a:solidFill>
                  <a:schemeClr val="tx2"/>
                </a:solidFill>
                <a:latin typeface="Lucida Bright" panose="02040602050505020304" pitchFamily="18" charset="77"/>
              </a:rPr>
              <a:t> la </a:t>
            </a:r>
            <a:r>
              <a:rPr lang="en-US" dirty="0" err="1">
                <a:solidFill>
                  <a:schemeClr val="tx2"/>
                </a:solidFill>
                <a:latin typeface="Lucida Bright" panose="02040602050505020304" pitchFamily="18" charset="77"/>
              </a:rPr>
              <a:t>estructura</a:t>
            </a:r>
            <a:r>
              <a:rPr lang="en-US" dirty="0">
                <a:solidFill>
                  <a:schemeClr val="tx2"/>
                </a:solidFill>
                <a:latin typeface="Lucida Bright" panose="02040602050505020304" pitchFamily="18" charset="77"/>
              </a:rPr>
              <a:t> array </a:t>
            </a:r>
            <a:r>
              <a:rPr lang="en-US" dirty="0" err="1">
                <a:solidFill>
                  <a:schemeClr val="tx2"/>
                </a:solidFill>
                <a:latin typeface="Lucida Bright" panose="02040602050505020304" pitchFamily="18" charset="77"/>
              </a:rPr>
              <a:t>en</a:t>
            </a:r>
            <a:r>
              <a:rPr lang="en-US" dirty="0">
                <a:solidFill>
                  <a:schemeClr val="tx2"/>
                </a:solidFill>
                <a:latin typeface="Lucida Bright" panose="02040602050505020304" pitchFamily="18" charset="77"/>
              </a:rPr>
              <a:t> Cast.  </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A5620BF6-ED07-94E0-3A18-07D585FF3C60}"/>
              </a:ext>
            </a:extLst>
          </p:cNvPr>
          <p:cNvPicPr>
            <a:picLocks noChangeAspect="1"/>
          </p:cNvPicPr>
          <p:nvPr/>
        </p:nvPicPr>
        <p:blipFill>
          <a:blip r:embed="rId3"/>
          <a:stretch>
            <a:fillRect/>
          </a:stretch>
        </p:blipFill>
        <p:spPr>
          <a:xfrm>
            <a:off x="3493731" y="5075967"/>
            <a:ext cx="7733405" cy="157789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D944B7F-B069-7028-90CF-A8951EE8931A}"/>
              </a:ext>
            </a:extLst>
          </p:cNvPr>
          <p:cNvPicPr>
            <a:picLocks noChangeAspect="1"/>
          </p:cNvPicPr>
          <p:nvPr/>
        </p:nvPicPr>
        <p:blipFill>
          <a:blip r:embed="rId4"/>
          <a:stretch>
            <a:fillRect/>
          </a:stretch>
        </p:blipFill>
        <p:spPr>
          <a:xfrm>
            <a:off x="3290194" y="1222622"/>
            <a:ext cx="5726805" cy="3031838"/>
          </a:xfrm>
          <a:prstGeom prst="rect">
            <a:avLst/>
          </a:prstGeom>
        </p:spPr>
      </p:pic>
    </p:spTree>
    <p:extLst>
      <p:ext uri="{BB962C8B-B14F-4D97-AF65-F5344CB8AC3E}">
        <p14:creationId xmlns:p14="http://schemas.microsoft.com/office/powerpoint/2010/main" val="328238938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1B998-6753-A7AB-DBCC-EF7632F3C1F9}"/>
              </a:ext>
            </a:extLst>
          </p:cNvPr>
          <p:cNvSpPr>
            <a:spLocks noGrp="1"/>
          </p:cNvSpPr>
          <p:nvPr>
            <p:ph type="title"/>
          </p:nvPr>
        </p:nvSpPr>
        <p:spPr>
          <a:xfrm>
            <a:off x="2250080" y="664700"/>
            <a:ext cx="9450852" cy="744234"/>
          </a:xfrm>
        </p:spPr>
        <p:txBody>
          <a:bodyPr anchor="t">
            <a:normAutofit/>
          </a:bodyPr>
          <a:lstStyle/>
          <a:p>
            <a:pPr algn="l"/>
            <a:r>
              <a:rPr lang="en-US" sz="1400" dirty="0">
                <a:solidFill>
                  <a:schemeClr val="tx2"/>
                </a:solidFill>
                <a:latin typeface="Lucida Bright" panose="02040602050505020304" pitchFamily="18" charset="77"/>
              </a:rPr>
              <a:t>10. </a:t>
            </a:r>
            <a:r>
              <a:rPr lang="en-US" sz="1400" dirty="0" err="1">
                <a:solidFill>
                  <a:schemeClr val="tx2"/>
                </a:solidFill>
                <a:latin typeface="Lucida Bright" panose="02040602050505020304" pitchFamily="18" charset="77"/>
              </a:rPr>
              <a:t>Actualizar</a:t>
            </a:r>
            <a:r>
              <a:rPr lang="en-US" sz="1400" dirty="0">
                <a:solidFill>
                  <a:schemeClr val="tx2"/>
                </a:solidFill>
                <a:latin typeface="Lucida Bright" panose="02040602050505020304" pitchFamily="18" charset="77"/>
              </a:rPr>
              <a:t> TODOS </a:t>
            </a:r>
            <a:r>
              <a:rPr lang="en-US" sz="1400" dirty="0" err="1">
                <a:solidFill>
                  <a:schemeClr val="tx2"/>
                </a:solidFill>
                <a:latin typeface="Lucida Bright" panose="02040602050505020304" pitchFamily="18" charset="77"/>
              </a:rPr>
              <a:t>los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documentos</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películas</a:t>
            </a:r>
            <a:r>
              <a:rPr lang="en-US" sz="1400" dirty="0">
                <a:solidFill>
                  <a:schemeClr val="tx2"/>
                </a:solidFill>
                <a:latin typeface="Lucida Bright" panose="02040602050505020304" pitchFamily="18" charset="77"/>
              </a:rPr>
              <a:t>) que </a:t>
            </a:r>
            <a:r>
              <a:rPr lang="en-US" sz="1400" dirty="0" err="1">
                <a:solidFill>
                  <a:schemeClr val="tx2"/>
                </a:solidFill>
                <a:latin typeface="Lucida Bright" panose="02040602050505020304" pitchFamily="18" charset="77"/>
              </a:rPr>
              <a:t>tengan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el</a:t>
            </a:r>
            <a:r>
              <a:rPr lang="en-US" sz="1400" dirty="0">
                <a:solidFill>
                  <a:schemeClr val="tx2"/>
                </a:solidFill>
                <a:latin typeface="Lucida Bright" panose="02040602050505020304" pitchFamily="18" charset="77"/>
              </a:rPr>
              <a:t> array genres </a:t>
            </a:r>
            <a:r>
              <a:rPr lang="en-US" sz="1400" dirty="0" err="1">
                <a:solidFill>
                  <a:schemeClr val="tx2"/>
                </a:solidFill>
                <a:latin typeface="Lucida Bright" panose="02040602050505020304" pitchFamily="18" charset="77"/>
              </a:rPr>
              <a:t>vacío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añadiendo</a:t>
            </a:r>
            <a:r>
              <a:rPr lang="en-US" sz="1400" dirty="0">
                <a:solidFill>
                  <a:schemeClr val="tx2"/>
                </a:solidFill>
                <a:latin typeface="Lucida Bright" panose="02040602050505020304" pitchFamily="18" charset="77"/>
              </a:rPr>
              <a:t>  un nuevo </a:t>
            </a:r>
            <a:r>
              <a:rPr lang="en-US" sz="1400" dirty="0" err="1">
                <a:solidFill>
                  <a:schemeClr val="tx2"/>
                </a:solidFill>
                <a:latin typeface="Lucida Bright" panose="02040602050505020304" pitchFamily="18" charset="77"/>
              </a:rPr>
              <a:t>elemento</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dentro</a:t>
            </a:r>
            <a:r>
              <a:rPr lang="en-US" sz="1400" dirty="0">
                <a:solidFill>
                  <a:schemeClr val="tx2"/>
                </a:solidFill>
                <a:latin typeface="Lucida Bright" panose="02040602050505020304" pitchFamily="18" charset="77"/>
              </a:rPr>
              <a:t> del array con valor Undefined. </a:t>
            </a:r>
            <a:r>
              <a:rPr lang="en-US" sz="1400" dirty="0" err="1">
                <a:solidFill>
                  <a:schemeClr val="tx2"/>
                </a:solidFill>
                <a:latin typeface="Lucida Bright" panose="02040602050505020304" pitchFamily="18" charset="77"/>
              </a:rPr>
              <a:t>Cuidado</a:t>
            </a:r>
            <a:r>
              <a:rPr lang="en-US" sz="1400" dirty="0">
                <a:solidFill>
                  <a:schemeClr val="tx2"/>
                </a:solidFill>
                <a:latin typeface="Lucida Bright" panose="02040602050505020304" pitchFamily="18" charset="77"/>
              </a:rPr>
              <a:t>! El </a:t>
            </a:r>
            <a:r>
              <a:rPr lang="en-US" sz="1400" dirty="0" err="1">
                <a:solidFill>
                  <a:schemeClr val="tx2"/>
                </a:solidFill>
                <a:latin typeface="Lucida Bright" panose="02040602050505020304" pitchFamily="18" charset="77"/>
              </a:rPr>
              <a:t>tipo</a:t>
            </a:r>
            <a:r>
              <a:rPr lang="en-US" sz="1400" dirty="0">
                <a:solidFill>
                  <a:schemeClr val="tx2"/>
                </a:solidFill>
                <a:latin typeface="Lucida Bright" panose="02040602050505020304" pitchFamily="18" charset="77"/>
              </a:rPr>
              <a:t> de genres </a:t>
            </a:r>
            <a:r>
              <a:rPr lang="en-US" sz="1400" dirty="0" err="1">
                <a:solidFill>
                  <a:schemeClr val="tx2"/>
                </a:solidFill>
                <a:latin typeface="Lucida Bright" panose="02040602050505020304" pitchFamily="18" charset="77"/>
              </a:rPr>
              <a:t>debe</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seguir</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siendo</a:t>
            </a:r>
            <a:r>
              <a:rPr lang="en-US" sz="1400" dirty="0">
                <a:solidFill>
                  <a:schemeClr val="tx2"/>
                </a:solidFill>
                <a:latin typeface="Lucida Bright" panose="02040602050505020304" pitchFamily="18" charset="77"/>
              </a:rPr>
              <a:t> un array. El array </a:t>
            </a:r>
            <a:r>
              <a:rPr lang="en-US" sz="1400" dirty="0" err="1">
                <a:solidFill>
                  <a:schemeClr val="tx2"/>
                </a:solidFill>
                <a:latin typeface="Lucida Bright" panose="02040602050505020304" pitchFamily="18" charset="77"/>
              </a:rPr>
              <a:t>debe</a:t>
            </a:r>
            <a:r>
              <a:rPr lang="en-US" sz="1400" dirty="0">
                <a:solidFill>
                  <a:schemeClr val="tx2"/>
                </a:solidFill>
                <a:latin typeface="Lucida Bright" panose="02040602050505020304" pitchFamily="18" charset="77"/>
              </a:rPr>
              <a:t> ser </a:t>
            </a:r>
            <a:r>
              <a:rPr lang="en-US" sz="1400" dirty="0" err="1">
                <a:solidFill>
                  <a:schemeClr val="tx2"/>
                </a:solidFill>
                <a:latin typeface="Lucida Bright" panose="02040602050505020304" pitchFamily="18" charset="77"/>
              </a:rPr>
              <a:t>así</a:t>
            </a:r>
            <a:r>
              <a:rPr lang="en-US" sz="1400" dirty="0">
                <a:solidFill>
                  <a:schemeClr val="tx2"/>
                </a:solidFill>
                <a:latin typeface="Lucida Bright" panose="02040602050505020304" pitchFamily="18" charset="77"/>
              </a:rPr>
              <a:t> -&gt; ["Undefined" ]. </a:t>
            </a:r>
          </a:p>
        </p:txBody>
      </p:sp>
      <p:sp>
        <p:nvSpPr>
          <p:cNvPr id="19" name="Right Triangle 18">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52FFBDA-1B5D-E854-215D-FAB158755B0E}"/>
              </a:ext>
            </a:extLst>
          </p:cNvPr>
          <p:cNvSpPr>
            <a:spLocks noGrp="1"/>
          </p:cNvSpPr>
          <p:nvPr>
            <p:ph idx="1"/>
          </p:nvPr>
        </p:nvSpPr>
        <p:spPr>
          <a:xfrm>
            <a:off x="2049603" y="3894090"/>
            <a:ext cx="9117930" cy="449310"/>
          </a:xfrm>
        </p:spPr>
        <p:txBody>
          <a:bodyPr anchor="ctr">
            <a:normAutofit/>
          </a:bodyPr>
          <a:lstStyle/>
          <a:p>
            <a:pPr marL="0" indent="0">
              <a:buNone/>
            </a:pPr>
            <a:r>
              <a:rPr lang="en-US" sz="1400" dirty="0" err="1">
                <a:solidFill>
                  <a:schemeClr val="tx2"/>
                </a:solidFill>
                <a:latin typeface="Lucida Bright" panose="02040602050505020304" pitchFamily="18" charset="77"/>
              </a:rPr>
              <a:t>Comprobar</a:t>
            </a:r>
            <a:r>
              <a:rPr lang="en-US" sz="1400" dirty="0">
                <a:solidFill>
                  <a:schemeClr val="tx2"/>
                </a:solidFill>
                <a:latin typeface="Lucida Bright" panose="02040602050505020304" pitchFamily="18" charset="77"/>
              </a:rPr>
              <a:t> la </a:t>
            </a:r>
            <a:r>
              <a:rPr lang="en-US" sz="1400" dirty="0" err="1">
                <a:solidFill>
                  <a:schemeClr val="tx2"/>
                </a:solidFill>
                <a:latin typeface="Lucida Bright" panose="02040602050505020304" pitchFamily="18" charset="77"/>
              </a:rPr>
              <a:t>estructura</a:t>
            </a:r>
            <a:r>
              <a:rPr lang="en-US" sz="1400" dirty="0">
                <a:solidFill>
                  <a:schemeClr val="tx2"/>
                </a:solidFill>
                <a:latin typeface="Lucida Bright" panose="02040602050505020304" pitchFamily="18" charset="77"/>
              </a:rPr>
              <a:t> es </a:t>
            </a:r>
            <a:r>
              <a:rPr lang="en-US" sz="1400" dirty="0" err="1">
                <a:solidFill>
                  <a:schemeClr val="tx2"/>
                </a:solidFill>
                <a:latin typeface="Lucida Bright" panose="02040602050505020304" pitchFamily="18" charset="77"/>
              </a:rPr>
              <a:t>aun</a:t>
            </a:r>
            <a:r>
              <a:rPr lang="en-US" sz="1400" dirty="0">
                <a:solidFill>
                  <a:schemeClr val="tx2"/>
                </a:solidFill>
                <a:latin typeface="Lucida Bright" panose="02040602050505020304" pitchFamily="18" charset="77"/>
              </a:rPr>
              <a:t> </a:t>
            </a:r>
            <a:r>
              <a:rPr lang="en-US" sz="1400" dirty="0" err="1">
                <a:solidFill>
                  <a:schemeClr val="tx2"/>
                </a:solidFill>
                <a:latin typeface="Lucida Bright" panose="02040602050505020304" pitchFamily="18" charset="77"/>
              </a:rPr>
              <a:t>tipo</a:t>
            </a:r>
            <a:r>
              <a:rPr lang="en-US" sz="1400" dirty="0">
                <a:solidFill>
                  <a:schemeClr val="tx2"/>
                </a:solidFill>
                <a:latin typeface="Lucida Bright" panose="02040602050505020304" pitchFamily="18" charset="77"/>
              </a:rPr>
              <a:t> array</a:t>
            </a:r>
          </a:p>
        </p:txBody>
      </p:sp>
      <p:sp>
        <p:nvSpPr>
          <p:cNvPr id="21" name="Rectangle 20">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application, Word&#10;&#10;Description automatically generated">
            <a:extLst>
              <a:ext uri="{FF2B5EF4-FFF2-40B4-BE49-F238E27FC236}">
                <a16:creationId xmlns:a16="http://schemas.microsoft.com/office/drawing/2014/main" id="{8011915C-F7F4-AAD4-5963-EDFC544A72D0}"/>
              </a:ext>
            </a:extLst>
          </p:cNvPr>
          <p:cNvPicPr>
            <a:picLocks noChangeAspect="1"/>
          </p:cNvPicPr>
          <p:nvPr/>
        </p:nvPicPr>
        <p:blipFill>
          <a:blip r:embed="rId3"/>
          <a:stretch>
            <a:fillRect/>
          </a:stretch>
        </p:blipFill>
        <p:spPr>
          <a:xfrm>
            <a:off x="2918882" y="1552291"/>
            <a:ext cx="7982867" cy="219844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BAD8316-D793-928E-0855-365AA54B3E6A}"/>
              </a:ext>
            </a:extLst>
          </p:cNvPr>
          <p:cNvPicPr>
            <a:picLocks noChangeAspect="1"/>
          </p:cNvPicPr>
          <p:nvPr/>
        </p:nvPicPr>
        <p:blipFill>
          <a:blip r:embed="rId4"/>
          <a:stretch>
            <a:fillRect/>
          </a:stretch>
        </p:blipFill>
        <p:spPr>
          <a:xfrm>
            <a:off x="2918882" y="4486757"/>
            <a:ext cx="6385985" cy="2138562"/>
          </a:xfrm>
          <a:prstGeom prst="rect">
            <a:avLst/>
          </a:prstGeom>
        </p:spPr>
      </p:pic>
    </p:spTree>
    <p:extLst>
      <p:ext uri="{BB962C8B-B14F-4D97-AF65-F5344CB8AC3E}">
        <p14:creationId xmlns:p14="http://schemas.microsoft.com/office/powerpoint/2010/main" val="79308520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
  <TotalTime>15453</TotalTime>
  <Words>920</Words>
  <Application>Microsoft Macintosh PowerPoint</Application>
  <PresentationFormat>Widescreen</PresentationFormat>
  <Paragraphs>39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Lucida Bright</vt:lpstr>
      <vt:lpstr>MS Shell Dlg 2</vt:lpstr>
      <vt:lpstr>Wingdings</vt:lpstr>
      <vt:lpstr>Wingdings 3</vt:lpstr>
      <vt:lpstr>Madison</vt:lpstr>
      <vt:lpstr>UCM Máster Big Data y Business Analytics  Proyecto: Bases de Datos No SQL Catedratico: Álvaro Bravo</vt:lpstr>
      <vt:lpstr>0 – Import dataset Movies:</vt:lpstr>
      <vt:lpstr>1 –  Analizar con find la colección.  </vt:lpstr>
      <vt:lpstr>2 – Contar cuántos documentos (películas) tiene cargado:</vt:lpstr>
      <vt:lpstr>5. Contar cuantas películas tienen actores (cast) que se llaman “and”. Estos nombres de actores están por ERROR. </vt:lpstr>
      <vt:lpstr>6. Actualizar los documentos cuyo actor (cast) tenga por error el valor “and” como si realmente  fuera un actor. Para ello, se debe sacar únicamente ese valor del array cast. Por lo tanto, no se debe eliminar ni el documento (película) ni su array cast con el resto de actores.  </vt:lpstr>
      <vt:lpstr>7. Contar cuantos documentos (películas) tienen el array ‘cast’ vacío. </vt:lpstr>
      <vt:lpstr>9. Contar cuantos documentos (películas) tienen el array genres vacío. </vt:lpstr>
      <vt:lpstr>10. Actualizar TODOS los documentos (películas) que tengan el array genres vacío, añadiendo  un nuevo elemento dentro del array con valor Undefined. Cuidado! El tipo de genres debe seguir siendo un array. El array debe ser así -&gt; ["Undefined" ]. </vt:lpstr>
      <vt:lpstr>11. Mostrar el año más reciente / actual que tenemos sobre todas las películas. Se muestra una salida de ejemplo, el resultado es erróneo.</vt:lpstr>
      <vt:lpstr>13. Contar cuántas películas han salido en la década de los 60 (del 60 al 69 incluidos).  Se debe hacer con el Framework de Agregación.</vt:lpstr>
      <vt:lpstr>15. Mostrar el año u años con menos películas mostrando el número de películas de ese año.  Revisar si varios años pueden compartir tener el menor número de películas.  En este caso, aparecen 3 años listados con el menor numero de peliculas por año.  </vt:lpstr>
      <vt:lpstr>17. Sobre actors (nueva colección), mostrar la lista con los 5 actores que han participado en más  películas mostrando el número de películas en las que ha participado. Importante!  Se necesita previamente filtrar para descartar aquellos actores llamados "Undefined". Aclarar que no se eliminan de la colección, sólo que filtramos para que no aparezcan. </vt:lpstr>
      <vt:lpstr>19. Sobre actors (nueva colección), mostrar los 5 actores cuya carrera haya sido la más larga. Para ello, se debe mostrar cuándo comenzó su carrera, cuándo finalizó y cuántos años ha trabajado. Importante! Se necesita previamente filtrar para descartar aquellos actores llamados "Undefined". Aclarar que no se eliminan de la colección, sólo que filtramos para que no aparezcan.</vt:lpstr>
      <vt:lpstr>20. Sobre actors (nueva colección), Guardar en nueva colección llamada “genres” realizando la fase $unwind por genres. Después, contar cuantos documentos existen en la nueva colección.</vt:lpstr>
      <vt:lpstr>22. Sobre genres (nueva colección), mostrar los 5 actores y los géneros en los que han participado con más número de géneros diferentes, se debe mostrar el número de géneros diferentes que ha interpretado. Importante! Se necesita previamente filtrar para descartar aquellos actores llamados "Undefined". Aclarar que no se eliminan de la colección, sólo que filtramos para que no aparezcan. </vt:lpstr>
      <vt:lpstr>23. Sobre genres (nueva colección), mostrar las 5 películas y su año correspondiente en los que más géneros diferentes han sido catalogados, mostrando esos géneros y el número de géneros que contiene.</vt:lpstr>
      <vt:lpstr>24. Ejercicios libre de agregacion </vt:lpstr>
      <vt:lpstr>25. Ejercicios libre de agregacion </vt:lpstr>
      <vt:lpstr>26. Ejercicios libre de agregacion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Bases de Datos No SQL </dc:title>
  <dc:creator>Skarleth Motino</dc:creator>
  <cp:lastModifiedBy>Skarleth Motino</cp:lastModifiedBy>
  <cp:revision>11</cp:revision>
  <cp:lastPrinted>2023-03-30T06:06:05Z</cp:lastPrinted>
  <dcterms:created xsi:type="dcterms:W3CDTF">2023-03-20T01:48:48Z</dcterms:created>
  <dcterms:modified xsi:type="dcterms:W3CDTF">2023-03-30T19:22:27Z</dcterms:modified>
</cp:coreProperties>
</file>